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2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8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  <p:sldId id="352" r:id="rId17"/>
    <p:sldId id="353" r:id="rId18"/>
    <p:sldId id="354" r:id="rId19"/>
    <p:sldId id="355" r:id="rId20"/>
    <p:sldId id="356" r:id="rId21"/>
    <p:sldId id="357" r:id="rId22"/>
    <p:sldId id="358" r:id="rId23"/>
    <p:sldId id="359" r:id="rId24"/>
    <p:sldId id="360" r:id="rId25"/>
    <p:sldId id="361" r:id="rId26"/>
    <p:sldId id="362" r:id="rId27"/>
    <p:sldId id="363" r:id="rId28"/>
    <p:sldId id="364" r:id="rId29"/>
    <p:sldId id="365" r:id="rId30"/>
    <p:sldId id="366" r:id="rId31"/>
    <p:sldId id="367" r:id="rId32"/>
    <p:sldId id="368" r:id="rId33"/>
    <p:sldId id="369" r:id="rId34"/>
    <p:sldId id="370" r:id="rId35"/>
    <p:sldId id="371" r:id="rId36"/>
    <p:sldId id="372" r:id="rId37"/>
    <p:sldId id="373" r:id="rId38"/>
    <p:sldId id="374" r:id="rId39"/>
    <p:sldId id="375" r:id="rId40"/>
    <p:sldId id="376" r:id="rId41"/>
    <p:sldId id="377" r:id="rId42"/>
    <p:sldId id="378" r:id="rId43"/>
    <p:sldId id="379" r:id="rId44"/>
  </p:sldIdLst>
  <p:sldSz cx="10477500" cy="7345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5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FB621-33D4-4D6F-8E72-255E8574918F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28725" y="1143000"/>
            <a:ext cx="4400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BBCF4-F3EB-44D9-A54F-EBF0ACE357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8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>
            <a:extLst>
              <a:ext uri="{FF2B5EF4-FFF2-40B4-BE49-F238E27FC236}">
                <a16:creationId xmlns:a16="http://schemas.microsoft.com/office/drawing/2014/main" id="{23F2032C-DBEF-44C7-9A9C-5A5CC87947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Espaço Reservado para Anotações 2">
            <a:extLst>
              <a:ext uri="{FF2B5EF4-FFF2-40B4-BE49-F238E27FC236}">
                <a16:creationId xmlns:a16="http://schemas.microsoft.com/office/drawing/2014/main" id="{D386F19E-9C4A-44CA-81C4-B7DB24CA0C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2" name="Espaço Reservado para Número de Slide 3">
            <a:extLst>
              <a:ext uri="{FF2B5EF4-FFF2-40B4-BE49-F238E27FC236}">
                <a16:creationId xmlns:a16="http://schemas.microsoft.com/office/drawing/2014/main" id="{5D9F9274-246A-4F50-8326-4C7F8C9536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65F78B4-F802-417C-A201-0169F811C79F}" type="slidenum">
              <a:rPr lang="en-US" altLang="pt-BR" smtClean="0"/>
              <a:pPr/>
              <a:t>35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36707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e55b39f202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685800"/>
            <a:ext cx="48926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e55b39f202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0535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813" y="1202123"/>
            <a:ext cx="8905875" cy="2557275"/>
          </a:xfrm>
        </p:spPr>
        <p:txBody>
          <a:bodyPr anchor="b"/>
          <a:lstStyle>
            <a:lvl1pPr algn="ctr"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9688" y="3858016"/>
            <a:ext cx="7858125" cy="1773429"/>
          </a:xfrm>
        </p:spPr>
        <p:txBody>
          <a:bodyPr/>
          <a:lstStyle>
            <a:lvl1pPr marL="0" indent="0" algn="ctr">
              <a:buNone/>
              <a:defRPr sz="2571"/>
            </a:lvl1pPr>
            <a:lvl2pPr marL="489707" indent="0" algn="ctr">
              <a:buNone/>
              <a:defRPr sz="2142"/>
            </a:lvl2pPr>
            <a:lvl3pPr marL="979414" indent="0" algn="ctr">
              <a:buNone/>
              <a:defRPr sz="1928"/>
            </a:lvl3pPr>
            <a:lvl4pPr marL="1469121" indent="0" algn="ctr">
              <a:buNone/>
              <a:defRPr sz="1714"/>
            </a:lvl4pPr>
            <a:lvl5pPr marL="1958828" indent="0" algn="ctr">
              <a:buNone/>
              <a:defRPr sz="1714"/>
            </a:lvl5pPr>
            <a:lvl6pPr marL="2448535" indent="0" algn="ctr">
              <a:buNone/>
              <a:defRPr sz="1714"/>
            </a:lvl6pPr>
            <a:lvl7pPr marL="2938242" indent="0" algn="ctr">
              <a:buNone/>
              <a:defRPr sz="1714"/>
            </a:lvl7pPr>
            <a:lvl8pPr marL="3427948" indent="0" algn="ctr">
              <a:buNone/>
              <a:defRPr sz="1714"/>
            </a:lvl8pPr>
            <a:lvl9pPr marL="3917655" indent="0" algn="ctr">
              <a:buNone/>
              <a:defRPr sz="171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65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364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7961" y="391072"/>
            <a:ext cx="2259211" cy="6224856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329" y="391072"/>
            <a:ext cx="6646664" cy="6224856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67906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57156" y="635534"/>
            <a:ext cx="9763188" cy="81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57156" y="1645834"/>
            <a:ext cx="9763188" cy="48789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523860" lvl="0" indent="-39289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047720" lvl="1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571579" lvl="2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095439" lvl="3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619299" lvl="4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143159" lvl="5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667018" lvl="6" indent="-36379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190878" lvl="7" indent="-363792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714738" lvl="8" indent="-36379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708025" y="6659477"/>
            <a:ext cx="628719" cy="56209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477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872" y="1831242"/>
            <a:ext cx="9036844" cy="3055466"/>
          </a:xfrm>
        </p:spPr>
        <p:txBody>
          <a:bodyPr anchor="b"/>
          <a:lstStyle>
            <a:lvl1pPr>
              <a:defRPr sz="6427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872" y="4915614"/>
            <a:ext cx="9036844" cy="1606798"/>
          </a:xfrm>
        </p:spPr>
        <p:txBody>
          <a:bodyPr/>
          <a:lstStyle>
            <a:lvl1pPr marL="0" indent="0">
              <a:buNone/>
              <a:defRPr sz="2571">
                <a:solidFill>
                  <a:schemeClr val="tx1"/>
                </a:solidFill>
              </a:defRPr>
            </a:lvl1pPr>
            <a:lvl2pPr marL="489707" indent="0">
              <a:buNone/>
              <a:defRPr sz="2142">
                <a:solidFill>
                  <a:schemeClr val="tx1">
                    <a:tint val="75000"/>
                  </a:schemeClr>
                </a:solidFill>
              </a:defRPr>
            </a:lvl2pPr>
            <a:lvl3pPr marL="979414" indent="0">
              <a:buNone/>
              <a:defRPr sz="1928">
                <a:solidFill>
                  <a:schemeClr val="tx1">
                    <a:tint val="75000"/>
                  </a:schemeClr>
                </a:solidFill>
              </a:defRPr>
            </a:lvl3pPr>
            <a:lvl4pPr marL="1469121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4pPr>
            <a:lvl5pPr marL="195882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5pPr>
            <a:lvl6pPr marL="244853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6pPr>
            <a:lvl7pPr marL="2938242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7pPr>
            <a:lvl8pPr marL="3427948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8pPr>
            <a:lvl9pPr marL="3917655" indent="0">
              <a:buNone/>
              <a:defRPr sz="17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524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328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4234" y="1955363"/>
            <a:ext cx="4452938" cy="466056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23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391074"/>
            <a:ext cx="9036844" cy="1419764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694" y="1800635"/>
            <a:ext cx="4432473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4" y="2683098"/>
            <a:ext cx="4432473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4235" y="1800635"/>
            <a:ext cx="4454302" cy="882463"/>
          </a:xfrm>
        </p:spPr>
        <p:txBody>
          <a:bodyPr anchor="b"/>
          <a:lstStyle>
            <a:lvl1pPr marL="0" indent="0">
              <a:buNone/>
              <a:defRPr sz="2571" b="1"/>
            </a:lvl1pPr>
            <a:lvl2pPr marL="489707" indent="0">
              <a:buNone/>
              <a:defRPr sz="2142" b="1"/>
            </a:lvl2pPr>
            <a:lvl3pPr marL="979414" indent="0">
              <a:buNone/>
              <a:defRPr sz="1928" b="1"/>
            </a:lvl3pPr>
            <a:lvl4pPr marL="1469121" indent="0">
              <a:buNone/>
              <a:defRPr sz="1714" b="1"/>
            </a:lvl4pPr>
            <a:lvl5pPr marL="1958828" indent="0">
              <a:buNone/>
              <a:defRPr sz="1714" b="1"/>
            </a:lvl5pPr>
            <a:lvl6pPr marL="2448535" indent="0">
              <a:buNone/>
              <a:defRPr sz="1714" b="1"/>
            </a:lvl6pPr>
            <a:lvl7pPr marL="2938242" indent="0">
              <a:buNone/>
              <a:defRPr sz="1714" b="1"/>
            </a:lvl7pPr>
            <a:lvl8pPr marL="3427948" indent="0">
              <a:buNone/>
              <a:defRPr sz="1714" b="1"/>
            </a:lvl8pPr>
            <a:lvl9pPr marL="3917655" indent="0">
              <a:buNone/>
              <a:defRPr sz="171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4235" y="2683098"/>
            <a:ext cx="4454302" cy="394643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20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350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631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4302" y="1057598"/>
            <a:ext cx="5304234" cy="5219969"/>
          </a:xfrm>
        </p:spPr>
        <p:txBody>
          <a:bodyPr/>
          <a:lstStyle>
            <a:lvl1pPr>
              <a:defRPr sz="3428"/>
            </a:lvl1pPr>
            <a:lvl2pPr>
              <a:defRPr sz="2999"/>
            </a:lvl2pPr>
            <a:lvl3pPr>
              <a:defRPr sz="2571"/>
            </a:lvl3pPr>
            <a:lvl4pPr>
              <a:defRPr sz="2142"/>
            </a:lvl4pPr>
            <a:lvl5pPr>
              <a:defRPr sz="2142"/>
            </a:lvl5pPr>
            <a:lvl6pPr>
              <a:defRPr sz="2142"/>
            </a:lvl6pPr>
            <a:lvl7pPr>
              <a:defRPr sz="2142"/>
            </a:lvl7pPr>
            <a:lvl8pPr>
              <a:defRPr sz="2142"/>
            </a:lvl8pPr>
            <a:lvl9pPr>
              <a:defRPr sz="2142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772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693" y="489691"/>
            <a:ext cx="3379266" cy="1713918"/>
          </a:xfrm>
        </p:spPr>
        <p:txBody>
          <a:bodyPr anchor="b"/>
          <a:lstStyle>
            <a:lvl1pPr>
              <a:defRPr sz="342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4302" y="1057598"/>
            <a:ext cx="5304234" cy="5219969"/>
          </a:xfrm>
        </p:spPr>
        <p:txBody>
          <a:bodyPr anchor="t"/>
          <a:lstStyle>
            <a:lvl1pPr marL="0" indent="0">
              <a:buNone/>
              <a:defRPr sz="3428"/>
            </a:lvl1pPr>
            <a:lvl2pPr marL="489707" indent="0">
              <a:buNone/>
              <a:defRPr sz="2999"/>
            </a:lvl2pPr>
            <a:lvl3pPr marL="979414" indent="0">
              <a:buNone/>
              <a:defRPr sz="2571"/>
            </a:lvl3pPr>
            <a:lvl4pPr marL="1469121" indent="0">
              <a:buNone/>
              <a:defRPr sz="2142"/>
            </a:lvl4pPr>
            <a:lvl5pPr marL="1958828" indent="0">
              <a:buNone/>
              <a:defRPr sz="2142"/>
            </a:lvl5pPr>
            <a:lvl6pPr marL="2448535" indent="0">
              <a:buNone/>
              <a:defRPr sz="2142"/>
            </a:lvl6pPr>
            <a:lvl7pPr marL="2938242" indent="0">
              <a:buNone/>
              <a:defRPr sz="2142"/>
            </a:lvl7pPr>
            <a:lvl8pPr marL="3427948" indent="0">
              <a:buNone/>
              <a:defRPr sz="2142"/>
            </a:lvl8pPr>
            <a:lvl9pPr marL="3917655" indent="0">
              <a:buNone/>
              <a:defRPr sz="2142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693" y="2203609"/>
            <a:ext cx="3379266" cy="4082458"/>
          </a:xfrm>
        </p:spPr>
        <p:txBody>
          <a:bodyPr/>
          <a:lstStyle>
            <a:lvl1pPr marL="0" indent="0">
              <a:buNone/>
              <a:defRPr sz="1714"/>
            </a:lvl1pPr>
            <a:lvl2pPr marL="489707" indent="0">
              <a:buNone/>
              <a:defRPr sz="1500"/>
            </a:lvl2pPr>
            <a:lvl3pPr marL="979414" indent="0">
              <a:buNone/>
              <a:defRPr sz="1285"/>
            </a:lvl3pPr>
            <a:lvl4pPr marL="1469121" indent="0">
              <a:buNone/>
              <a:defRPr sz="1071"/>
            </a:lvl4pPr>
            <a:lvl5pPr marL="1958828" indent="0">
              <a:buNone/>
              <a:defRPr sz="1071"/>
            </a:lvl5pPr>
            <a:lvl6pPr marL="2448535" indent="0">
              <a:buNone/>
              <a:defRPr sz="1071"/>
            </a:lvl6pPr>
            <a:lvl7pPr marL="2938242" indent="0">
              <a:buNone/>
              <a:defRPr sz="1071"/>
            </a:lvl7pPr>
            <a:lvl8pPr marL="3427948" indent="0">
              <a:buNone/>
              <a:defRPr sz="1071"/>
            </a:lvl8pPr>
            <a:lvl9pPr marL="3917655" indent="0">
              <a:buNone/>
              <a:defRPr sz="107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443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328" y="391074"/>
            <a:ext cx="9036844" cy="14197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328" y="1955363"/>
            <a:ext cx="9036844" cy="4660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8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18136-D917-46AA-94D8-A8640C577D35}" type="datetimeFigureOut">
              <a:rPr lang="pt-BR" smtClean="0"/>
              <a:t>28/09/2023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0672" y="6808065"/>
            <a:ext cx="3536156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99734" y="6808065"/>
            <a:ext cx="2357438" cy="3910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15C4C-892E-4C77-A4B3-E45F7316CD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913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79414" rtl="0" eaLnBrk="1" latinLnBrk="0" hangingPunct="1">
        <a:lnSpc>
          <a:spcPct val="90000"/>
        </a:lnSpc>
        <a:spcBef>
          <a:spcPct val="0"/>
        </a:spcBef>
        <a:buNone/>
        <a:defRPr sz="47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4853" indent="-244853" algn="l" defTabSz="979414" rtl="0" eaLnBrk="1" latinLnBrk="0" hangingPunct="1">
        <a:lnSpc>
          <a:spcPct val="90000"/>
        </a:lnSpc>
        <a:spcBef>
          <a:spcPts val="1071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1pPr>
      <a:lvl2pPr marL="734560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571" kern="1200">
          <a:solidFill>
            <a:schemeClr val="tx1"/>
          </a:solidFill>
          <a:latin typeface="+mn-lt"/>
          <a:ea typeface="+mn-ea"/>
          <a:cs typeface="+mn-cs"/>
        </a:defRPr>
      </a:lvl2pPr>
      <a:lvl3pPr marL="1224267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3pPr>
      <a:lvl4pPr marL="1713974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2203681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693388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3183095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672802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4162509" indent="-244853" algn="l" defTabSz="979414" rtl="0" eaLnBrk="1" latinLnBrk="0" hangingPunct="1">
        <a:lnSpc>
          <a:spcPct val="90000"/>
        </a:lnSpc>
        <a:spcBef>
          <a:spcPts val="536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1pPr>
      <a:lvl2pPr marL="489707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79414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3pPr>
      <a:lvl4pPr marL="1469121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4pPr>
      <a:lvl5pPr marL="195882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5pPr>
      <a:lvl6pPr marL="244853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6pPr>
      <a:lvl7pPr marL="2938242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7pPr>
      <a:lvl8pPr marL="3427948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8pPr>
      <a:lvl9pPr marL="3917655" algn="l" defTabSz="979414" rtl="0" eaLnBrk="1" latinLnBrk="0" hangingPunct="1">
        <a:defRPr sz="19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costa@ifsp.edu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Relationship Id="rId4" Type="http://schemas.openxmlformats.org/officeDocument/2006/relationships/image" Target="../media/image1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Relationship Id="rId4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Relationship Id="rId6" Type="http://schemas.openxmlformats.org/officeDocument/2006/relationships/image" Target="../media/image20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Relationship Id="rId4" Type="http://schemas.openxmlformats.org/officeDocument/2006/relationships/image" Target="../media/image27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Relationship Id="rId5" Type="http://schemas.openxmlformats.org/officeDocument/2006/relationships/image" Target="../media/image33.png"/><Relationship Id="rId4" Type="http://schemas.openxmlformats.org/officeDocument/2006/relationships/image" Target="../media/image38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Relationship Id="rId4" Type="http://schemas.openxmlformats.org/officeDocument/2006/relationships/image" Target="../media/image40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professorcesarcosta.com.br/upload/imagens_upload/Apostila%20Codesys%20Avancada.pdf" TargetMode="External"/><Relationship Id="rId5" Type="http://schemas.openxmlformats.org/officeDocument/2006/relationships/hyperlink" Target="http://professorcesarcosta.com.br/upload/imagens_upload/Apostila%20-%20CLP%20-%20Lista%20de%20instru%C3%A7%C3%B5es.pdf" TargetMode="External"/><Relationship Id="rId4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7;p13">
            <a:extLst>
              <a:ext uri="{FF2B5EF4-FFF2-40B4-BE49-F238E27FC236}">
                <a16:creationId xmlns:a16="http://schemas.microsoft.com/office/drawing/2014/main" id="{393B59DF-93CF-4E74-B484-703E22D505ED}"/>
              </a:ext>
            </a:extLst>
          </p:cNvPr>
          <p:cNvSpPr txBox="1"/>
          <p:nvPr/>
        </p:nvSpPr>
        <p:spPr>
          <a:xfrm>
            <a:off x="796264" y="2467333"/>
            <a:ext cx="9101540" cy="77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algn="ctr"/>
            <a:r>
              <a:rPr lang="pt-BR" sz="3667" dirty="0"/>
              <a:t> </a:t>
            </a:r>
            <a:endParaRPr sz="3437" b="1" dirty="0"/>
          </a:p>
        </p:txBody>
      </p:sp>
      <p:sp>
        <p:nvSpPr>
          <p:cNvPr id="10" name="Google Shape;59;p13">
            <a:extLst>
              <a:ext uri="{FF2B5EF4-FFF2-40B4-BE49-F238E27FC236}">
                <a16:creationId xmlns:a16="http://schemas.microsoft.com/office/drawing/2014/main" id="{B3692A97-698A-4A06-9575-4DD96547DA5E}"/>
              </a:ext>
            </a:extLst>
          </p:cNvPr>
          <p:cNvSpPr txBox="1"/>
          <p:nvPr/>
        </p:nvSpPr>
        <p:spPr>
          <a:xfrm>
            <a:off x="1612490" y="3421062"/>
            <a:ext cx="6840946" cy="1458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758" tIns="104758" rIns="104758" bIns="104758" anchor="t" anchorCtr="0">
            <a:spAutoFit/>
          </a:bodyPr>
          <a:lstStyle/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Prof. Dr. Cesar da Costa </a:t>
            </a:r>
          </a:p>
          <a:p>
            <a:pPr indent="515856" algn="ctr">
              <a:lnSpc>
                <a:spcPct val="150000"/>
              </a:lnSpc>
            </a:pPr>
            <a:r>
              <a:rPr lang="pt-BR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E-mail:</a:t>
            </a: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ccosta@ifsp.edu.br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15856" algn="ctr">
              <a:lnSpc>
                <a:spcPct val="150000"/>
              </a:lnSpc>
            </a:pPr>
            <a:r>
              <a:rPr lang="pt-BR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Site: www.professorcesarcosta.com.br </a:t>
            </a:r>
            <a:endParaRPr lang="pt-B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ED40F89C-EE0F-408F-92CA-D5435003F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404048"/>
              </p:ext>
            </p:extLst>
          </p:nvPr>
        </p:nvGraphicFramePr>
        <p:xfrm>
          <a:off x="1212569" y="388004"/>
          <a:ext cx="8268929" cy="133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8929">
                  <a:extLst>
                    <a:ext uri="{9D8B030D-6E8A-4147-A177-3AD203B41FA5}">
                      <a16:colId xmlns:a16="http://schemas.microsoft.com/office/drawing/2014/main" val="11600888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3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CONTROLE DE SISTEMAS DE EVENTOS DISCRETOS</a:t>
                      </a:r>
                    </a:p>
                  </a:txBody>
                  <a:tcPr marL="118745" marR="118745" marT="118745" marB="11874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4951084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0DE7064A-73D5-433E-ADF5-8E3F7E675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6225" y="3924300"/>
            <a:ext cx="104775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pt-BR" altLang="pt-B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A6825E2B-F339-40CF-B782-61534647C20D}"/>
              </a:ext>
            </a:extLst>
          </p:cNvPr>
          <p:cNvCxnSpPr>
            <a:endCxn id="9" idx="3"/>
          </p:cNvCxnSpPr>
          <p:nvPr/>
        </p:nvCxnSpPr>
        <p:spPr>
          <a:xfrm>
            <a:off x="924232" y="2855275"/>
            <a:ext cx="8973572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3">
            <a:extLst>
              <a:ext uri="{FF2B5EF4-FFF2-40B4-BE49-F238E27FC236}">
                <a16:creationId xmlns:a16="http://schemas.microsoft.com/office/drawing/2014/main" id="{E4CD111E-D738-4CE1-8DB0-9A4DFC3C29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8006" y="6231410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2F88FD79-0994-4B75-81B8-D5DA314801B4}"/>
              </a:ext>
            </a:extLst>
          </p:cNvPr>
          <p:cNvSpPr txBox="1"/>
          <p:nvPr/>
        </p:nvSpPr>
        <p:spPr>
          <a:xfrm>
            <a:off x="2082018" y="1916745"/>
            <a:ext cx="65998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Programação Instruction List (IL) – 1.a Parte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aixaDeTexto 7">
            <a:extLst>
              <a:ext uri="{FF2B5EF4-FFF2-40B4-BE49-F238E27FC236}">
                <a16:creationId xmlns:a16="http://schemas.microsoft.com/office/drawing/2014/main" id="{026E0C08-B02A-4626-9EC6-13A7F731F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896066"/>
            <a:ext cx="886884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999" b="1" dirty="0"/>
              <a:t>Introdução</a:t>
            </a:r>
            <a:endParaRPr lang="pt-BR" altLang="pt-BR" sz="2999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6329EE7-B9D7-4B7B-BBF2-1B0B0F0592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1899253"/>
            <a:ext cx="9023574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A IL é uma linguagem ideal para resolver problemas simples e pequenos em que existem poucas quebras no fluxo de execução do programa. É, portanto, particularmente adequada para CLPs de pequeno porte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1ACD313-678D-4CC5-8878-0DC60BA5A815}"/>
              </a:ext>
            </a:extLst>
          </p:cNvPr>
          <p:cNvSpPr txBox="1"/>
          <p:nvPr/>
        </p:nvSpPr>
        <p:spPr>
          <a:xfrm>
            <a:off x="841735" y="4058654"/>
            <a:ext cx="8715817" cy="23998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Essa linguagem pode ser usada para descrever o comportamento de:</a:t>
            </a:r>
          </a:p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Funções;</a:t>
            </a:r>
          </a:p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Blocos de funções;</a:t>
            </a:r>
          </a:p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Programas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12918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aixaDeTexto 7">
            <a:extLst>
              <a:ext uri="{FF2B5EF4-FFF2-40B4-BE49-F238E27FC236}">
                <a16:creationId xmlns:a16="http://schemas.microsoft.com/office/drawing/2014/main" id="{83A7B29B-25FA-4175-956F-7827C266F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936" y="1059297"/>
            <a:ext cx="886884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999" b="1" dirty="0"/>
              <a:t>Princípios Básicos</a:t>
            </a:r>
            <a:endParaRPr lang="pt-BR" altLang="pt-BR" sz="2999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715C371-F53E-4FB1-9609-259EE4496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936" y="2120294"/>
            <a:ext cx="8868845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A linguagem de Lista de Instruções é semelhante ao código assembly com comandos </a:t>
            </a:r>
            <a:r>
              <a:rPr lang="pt-BR" altLang="pt-BR" sz="2142">
                <a:solidFill>
                  <a:srgbClr val="FF0000"/>
                </a:solidFill>
              </a:rPr>
              <a:t>load</a:t>
            </a:r>
            <a:r>
              <a:rPr lang="pt-BR" altLang="pt-BR" sz="2142"/>
              <a:t> e </a:t>
            </a:r>
            <a:r>
              <a:rPr lang="pt-BR" altLang="pt-BR" sz="2142">
                <a:solidFill>
                  <a:srgbClr val="FF0000"/>
                </a:solidFill>
              </a:rPr>
              <a:t>store.</a:t>
            </a:r>
            <a:r>
              <a:rPr lang="pt-BR" altLang="pt-BR" sz="2142"/>
              <a:t> Ela usa o conceito de acumulador para armazenar os resultados intermediários.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874A37C-3676-457C-ABFB-CDBEB9975723}"/>
              </a:ext>
            </a:extLst>
          </p:cNvPr>
          <p:cNvSpPr txBox="1"/>
          <p:nvPr/>
        </p:nvSpPr>
        <p:spPr>
          <a:xfrm>
            <a:off x="804328" y="4138568"/>
            <a:ext cx="8868845" cy="13779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Cada instrução utiliza ou modifica o valor de um único registrador denominado registro de resultado ou acumulador.</a:t>
            </a:r>
          </a:p>
          <a:p>
            <a:pPr>
              <a:defRPr/>
            </a:pPr>
            <a:endParaRPr lang="pt-BR" sz="2142" dirty="0"/>
          </a:p>
          <a:p>
            <a:pPr>
              <a:defRPr/>
            </a:pPr>
            <a:endParaRPr lang="pt-BR" sz="1928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14813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aixaDeTexto 7">
            <a:extLst>
              <a:ext uri="{FF2B5EF4-FFF2-40B4-BE49-F238E27FC236}">
                <a16:creationId xmlns:a16="http://schemas.microsoft.com/office/drawing/2014/main" id="{0FAFF5E2-C5D9-4E55-BCC6-8D11F6B70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936" y="1059297"/>
            <a:ext cx="886884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Princípios Básicos</a:t>
            </a:r>
            <a:endParaRPr lang="pt-BR" altLang="pt-BR" sz="2999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FC48502-B369-4848-9AA6-F3C7F6D57D63}"/>
              </a:ext>
            </a:extLst>
          </p:cNvPr>
          <p:cNvSpPr txBox="1"/>
          <p:nvPr/>
        </p:nvSpPr>
        <p:spPr>
          <a:xfrm>
            <a:off x="785625" y="1899253"/>
            <a:ext cx="8868845" cy="30261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As instruções são executadas no conteúdo do acumulador.</a:t>
            </a:r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O operador indica o tipo de operação a ser feito entre o resultado atual contido no acumulador e o operando.</a:t>
            </a:r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O resultado da operação é armazenado no próprio acumulador.</a:t>
            </a:r>
          </a:p>
          <a:p>
            <a:pPr>
              <a:defRPr/>
            </a:pPr>
            <a:endParaRPr lang="pt-BR" sz="1928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6E4D76E0-CD84-46AA-927F-B1E8E9008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434" y="5369596"/>
            <a:ext cx="7326660" cy="771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ector de Seta Reta 8">
            <a:extLst>
              <a:ext uri="{FF2B5EF4-FFF2-40B4-BE49-F238E27FC236}">
                <a16:creationId xmlns:a16="http://schemas.microsoft.com/office/drawing/2014/main" id="{2ACD2D67-75A7-4E25-88DD-928EAFDB45FA}"/>
              </a:ext>
            </a:extLst>
          </p:cNvPr>
          <p:cNvCxnSpPr/>
          <p:nvPr/>
        </p:nvCxnSpPr>
        <p:spPr>
          <a:xfrm flipH="1">
            <a:off x="8246608" y="4930915"/>
            <a:ext cx="462486" cy="4386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872A0113-DCD9-4544-9F4C-072C64CE517C}"/>
              </a:ext>
            </a:extLst>
          </p:cNvPr>
          <p:cNvCxnSpPr/>
          <p:nvPr/>
        </p:nvCxnSpPr>
        <p:spPr>
          <a:xfrm flipV="1">
            <a:off x="7629394" y="5986811"/>
            <a:ext cx="309457" cy="924972"/>
          </a:xfrm>
          <a:prstGeom prst="straightConnector1">
            <a:avLst/>
          </a:prstGeom>
          <a:ln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069981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ixaDeTexto 7">
            <a:extLst>
              <a:ext uri="{FF2B5EF4-FFF2-40B4-BE49-F238E27FC236}">
                <a16:creationId xmlns:a16="http://schemas.microsoft.com/office/drawing/2014/main" id="{0E7134C1-7D1D-4006-A5B9-FB00421908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28" y="588309"/>
            <a:ext cx="886884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999" b="1" dirty="0"/>
              <a:t>Sintaxe</a:t>
            </a:r>
            <a:endParaRPr lang="pt-BR" altLang="pt-BR" sz="2999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B463A43-C556-4AEA-ABAF-317917A3B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85" y="1821038"/>
            <a:ext cx="8868845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/>
              <a:t>As regras principais de formação de um programa em linguagem de Lista de Instruções são: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B41A3A1B-E141-48EE-A24D-9E23D0B0A10E}"/>
              </a:ext>
            </a:extLst>
          </p:cNvPr>
          <p:cNvSpPr txBox="1"/>
          <p:nvPr/>
        </p:nvSpPr>
        <p:spPr>
          <a:xfrm>
            <a:off x="573085" y="3517953"/>
            <a:ext cx="9100088" cy="20701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Cada instrução deve começar em uma nova linha;</a:t>
            </a:r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Cada instrução pode ser precedida por um rótulo (elemento opcional) que é indicado com um nome seguido de dois pontos “:”;</a:t>
            </a:r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05872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ixaDeTexto 7">
            <a:extLst>
              <a:ext uri="{FF2B5EF4-FFF2-40B4-BE49-F238E27FC236}">
                <a16:creationId xmlns:a16="http://schemas.microsoft.com/office/drawing/2014/main" id="{DB95FAB5-C9A7-4D99-B3C4-003825FEF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28" y="588309"/>
            <a:ext cx="886884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999" b="1" dirty="0"/>
              <a:t>Sintaxe</a:t>
            </a:r>
            <a:endParaRPr lang="pt-BR" altLang="pt-BR" sz="2999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613379E-4E95-4DD7-818D-A66AA2C3BC27}"/>
              </a:ext>
            </a:extLst>
          </p:cNvPr>
          <p:cNvSpPr txBox="1"/>
          <p:nvPr/>
        </p:nvSpPr>
        <p:spPr>
          <a:xfrm>
            <a:off x="804327" y="1899252"/>
            <a:ext cx="9100088" cy="3718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Uma instrução é composta de operador e operandos ( instrução = operador + operandos);</a:t>
            </a:r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O operador pode ou não incluir um modificador;</a:t>
            </a:r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Caso seja necessária a inclusão de mais de um operando, estes devem ser separados por vírgulas;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99016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aixaDeTexto 7">
            <a:extLst>
              <a:ext uri="{FF2B5EF4-FFF2-40B4-BE49-F238E27FC236}">
                <a16:creationId xmlns:a16="http://schemas.microsoft.com/office/drawing/2014/main" id="{FA2768C1-0356-463B-9716-2DE7C22CE5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28" y="588309"/>
            <a:ext cx="886884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999" b="1" dirty="0"/>
              <a:t>Sintaxe</a:t>
            </a:r>
            <a:endParaRPr lang="pt-BR" altLang="pt-BR" sz="2999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D99C627-349E-4FA3-9A56-A6E10A4597F4}"/>
              </a:ext>
            </a:extLst>
          </p:cNvPr>
          <p:cNvSpPr txBox="1"/>
          <p:nvPr/>
        </p:nvSpPr>
        <p:spPr>
          <a:xfrm>
            <a:off x="828132" y="1991070"/>
            <a:ext cx="9101789" cy="4344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Se for desejada a inclusão de comentário, ele deve ser o último elemento da linha;</a:t>
            </a:r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Um comentário é iniciado pela sequência de caracteres (* e terminado pela sequência*);</a:t>
            </a:r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Linhas em branco podem ser inseridas entre instruções;</a:t>
            </a:r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Um comentário pode ser colocado em linha sem instruções.</a:t>
            </a:r>
          </a:p>
          <a:p>
            <a:pPr>
              <a:defRPr/>
            </a:pPr>
            <a:endParaRPr lang="pt-BR" sz="1928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4843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ixaDeTexto 7">
            <a:extLst>
              <a:ext uri="{FF2B5EF4-FFF2-40B4-BE49-F238E27FC236}">
                <a16:creationId xmlns:a16="http://schemas.microsoft.com/office/drawing/2014/main" id="{8A246D3F-8BFF-4012-A9DA-93485E69CB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28" y="588309"/>
            <a:ext cx="886884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999" b="1" dirty="0"/>
              <a:t>Sintaxe</a:t>
            </a:r>
            <a:endParaRPr lang="pt-BR" altLang="pt-BR" sz="2999" dirty="0"/>
          </a:p>
        </p:txBody>
      </p:sp>
      <p:sp>
        <p:nvSpPr>
          <p:cNvPr id="23555" name="CaixaDeTexto 1">
            <a:extLst>
              <a:ext uri="{FF2B5EF4-FFF2-40B4-BE49-F238E27FC236}">
                <a16:creationId xmlns:a16="http://schemas.microsoft.com/office/drawing/2014/main" id="{BFEABDB6-1019-472E-A9D8-505E669AE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1436767"/>
            <a:ext cx="9254817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dirty="0"/>
              <a:t>A estrutura pode ser verificada na Figura 1 </a:t>
            </a:r>
            <a:endParaRPr lang="pt-BR" altLang="pt-BR" sz="1928" dirty="0"/>
          </a:p>
        </p:txBody>
      </p:sp>
      <p:pic>
        <p:nvPicPr>
          <p:cNvPr id="20484" name="Imagem 4" descr="http://s3.amazonaws.com/magoo/ABAAAeq2EAB-1.jpg">
            <a:extLst>
              <a:ext uri="{FF2B5EF4-FFF2-40B4-BE49-F238E27FC236}">
                <a16:creationId xmlns:a16="http://schemas.microsoft.com/office/drawing/2014/main" id="{213034B6-CDE2-4510-83A6-9D9AD1FB2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463" y="2380442"/>
            <a:ext cx="7556202" cy="2467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aixaDeTexto 3">
            <a:extLst>
              <a:ext uri="{FF2B5EF4-FFF2-40B4-BE49-F238E27FC236}">
                <a16:creationId xmlns:a16="http://schemas.microsoft.com/office/drawing/2014/main" id="{65E3CB48-ED8D-4F47-8DBE-714B0EC2BA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603" y="5563432"/>
            <a:ext cx="7171930" cy="685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Figura 1 – Estrutura de uma linha de instrução da linguagem IL.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66626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aixaDeTexto 7">
            <a:extLst>
              <a:ext uri="{FF2B5EF4-FFF2-40B4-BE49-F238E27FC236}">
                <a16:creationId xmlns:a16="http://schemas.microsoft.com/office/drawing/2014/main" id="{79DB776A-F4DC-4514-9872-F5A9996B2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28" y="588309"/>
            <a:ext cx="886884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999" b="1" dirty="0"/>
              <a:t>Sintaxe</a:t>
            </a:r>
            <a:endParaRPr lang="pt-BR" altLang="pt-BR" sz="2999" dirty="0"/>
          </a:p>
        </p:txBody>
      </p:sp>
      <p:sp>
        <p:nvSpPr>
          <p:cNvPr id="24579" name="CaixaDeTexto 1">
            <a:extLst>
              <a:ext uri="{FF2B5EF4-FFF2-40B4-BE49-F238E27FC236}">
                <a16:creationId xmlns:a16="http://schemas.microsoft.com/office/drawing/2014/main" id="{EF8771CB-4E3E-4553-B0D2-B368173AA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1436767"/>
            <a:ext cx="9254817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pt-BR" altLang="pt-BR" sz="2142" dirty="0"/>
              <a:t>Exemplo 1 </a:t>
            </a:r>
            <a:endParaRPr lang="pt-BR" altLang="pt-BR" sz="1928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81C2031-772F-41A0-8AAB-575658CA0D08}"/>
              </a:ext>
            </a:extLst>
          </p:cNvPr>
          <p:cNvSpPr txBox="1"/>
          <p:nvPr/>
        </p:nvSpPr>
        <p:spPr>
          <a:xfrm>
            <a:off x="996464" y="4444624"/>
            <a:ext cx="8792330" cy="236686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O valor da entrada % IX1 é carregado para o acumulador;</a:t>
            </a:r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endParaRPr lang="pt-BR" sz="2142" dirty="0"/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Em seguida é feita uma operação lógica AND entre o conteúdo do acumulador e da memória % MX3;</a:t>
            </a:r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endParaRPr lang="pt-BR" sz="2142" dirty="0"/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 O resultado é transferido para a saída %QX1.</a:t>
            </a:r>
          </a:p>
          <a:p>
            <a:pPr>
              <a:defRPr/>
            </a:pPr>
            <a:endParaRPr lang="pt-BR" sz="1928" dirty="0"/>
          </a:p>
        </p:txBody>
      </p:sp>
      <p:pic>
        <p:nvPicPr>
          <p:cNvPr id="24581" name="Imagem 1">
            <a:extLst>
              <a:ext uri="{FF2B5EF4-FFF2-40B4-BE49-F238E27FC236}">
                <a16:creationId xmlns:a16="http://schemas.microsoft.com/office/drawing/2014/main" id="{51CBC20A-6F12-4B20-8B2C-081367936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921" y="1916256"/>
            <a:ext cx="6865874" cy="1968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985671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aixaDeTexto 7">
            <a:extLst>
              <a:ext uri="{FF2B5EF4-FFF2-40B4-BE49-F238E27FC236}">
                <a16:creationId xmlns:a16="http://schemas.microsoft.com/office/drawing/2014/main" id="{FF4595FC-62C3-4145-AD9B-8F702F345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28" y="588309"/>
            <a:ext cx="8868845" cy="101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999" b="1" dirty="0"/>
              <a:t>Rótulo (etiqueta)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2999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43ACFA0C-9700-441B-8215-E4F6DCDD6D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27" y="1610200"/>
            <a:ext cx="8984467" cy="174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Cada instrução pode ser precedida por um rótulo, que é um nome seguido do caractere “:”. Ele também pode ser colocado em uma linha que não contenha nenhuma instrução. Os rótulos são utilizados como operandos em certas instruções tais como saltos. A sua nomenclatura deve obedecer a seguintes regras:</a:t>
            </a:r>
            <a:endParaRPr lang="pt-BR" altLang="pt-BR" sz="1928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CFECA3D-8163-4EF1-BAAA-5A4E4CD0E9F3}"/>
              </a:ext>
            </a:extLst>
          </p:cNvPr>
          <p:cNvSpPr txBox="1"/>
          <p:nvPr/>
        </p:nvSpPr>
        <p:spPr>
          <a:xfrm>
            <a:off x="804327" y="3903924"/>
            <a:ext cx="8984467" cy="30261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O comprimento não deve exceder 16 caracteres.</a:t>
            </a:r>
          </a:p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O primeiro caractere deve ser uma letra.</a:t>
            </a:r>
          </a:p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Os caracteres restantes podem ser letras, números ou símbolo “_” (sublinhado).</a:t>
            </a:r>
          </a:p>
          <a:p>
            <a:pPr>
              <a:defRPr/>
            </a:pPr>
            <a:endParaRPr lang="pt-BR" sz="2142" dirty="0"/>
          </a:p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Não pode haver no mesmo programa dois rótulos iguais.</a:t>
            </a:r>
          </a:p>
          <a:p>
            <a:pPr>
              <a:defRPr/>
            </a:pPr>
            <a:endParaRPr lang="pt-BR" sz="1928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68818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tângulo 1">
            <a:extLst>
              <a:ext uri="{FF2B5EF4-FFF2-40B4-BE49-F238E27FC236}">
                <a16:creationId xmlns:a16="http://schemas.microsoft.com/office/drawing/2014/main" id="{66048222-F7C2-40DB-8EBA-8D13ADCF3A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679" y="664824"/>
            <a:ext cx="5112297" cy="48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07000"/>
              </a:lnSpc>
              <a:spcBef>
                <a:spcPts val="214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571" b="1" dirty="0">
                <a:ea typeface="Yu Gothic Light" panose="020B0300000000000000" pitchFamily="34" charset="-128"/>
              </a:rPr>
              <a:t>Modificadores de instruções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49F1CF7-A5FE-4234-A4DC-646BD647E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355152"/>
            <a:ext cx="8947060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A lista a seguir representa os modificadores permitidos para as instruções da linguagem. Devem ser anexados após o nome da instrução, sem caractere separador.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A5E98EF-35DA-48BC-BDBF-5CDD381BEF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3286710"/>
            <a:ext cx="8947060" cy="203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 dirty="0"/>
              <a:t>N                  inversão lógica do operando;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2142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 dirty="0"/>
              <a:t>(                   operação adiada;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2142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 dirty="0"/>
              <a:t>C                 operação condicional.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CA327379-13FF-41BA-A310-521D9B29E8D8}"/>
              </a:ext>
            </a:extLst>
          </p:cNvPr>
          <p:cNvSpPr/>
          <p:nvPr/>
        </p:nvSpPr>
        <p:spPr>
          <a:xfrm>
            <a:off x="1181798" y="3334319"/>
            <a:ext cx="1001486" cy="38937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F49E51E9-05CE-4EA3-8B83-F89176129853}"/>
              </a:ext>
            </a:extLst>
          </p:cNvPr>
          <p:cNvSpPr/>
          <p:nvPr/>
        </p:nvSpPr>
        <p:spPr>
          <a:xfrm>
            <a:off x="1181798" y="3958334"/>
            <a:ext cx="1001486" cy="38937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BF2DFEDB-C92F-4ADA-83F9-86652BA29E8A}"/>
              </a:ext>
            </a:extLst>
          </p:cNvPr>
          <p:cNvSpPr/>
          <p:nvPr/>
        </p:nvSpPr>
        <p:spPr>
          <a:xfrm>
            <a:off x="1163095" y="4648662"/>
            <a:ext cx="999785" cy="389373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826021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tângulo 1">
            <a:extLst>
              <a:ext uri="{FF2B5EF4-FFF2-40B4-BE49-F238E27FC236}">
                <a16:creationId xmlns:a16="http://schemas.microsoft.com/office/drawing/2014/main" id="{61DFA130-7807-4157-A36F-783BCED61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7707" y="896066"/>
            <a:ext cx="8460971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dirty="0"/>
              <a:t>Linguagem de Programação Instruction List 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88AF2E3-E255-42AC-9255-1C9CEA92F4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735" y="1843142"/>
            <a:ext cx="8947060" cy="174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None/>
            </a:pPr>
            <a:endParaRPr lang="pt-BR" altLang="pt-BR" sz="2142" dirty="0"/>
          </a:p>
          <a:p>
            <a:pPr algn="just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 dirty="0"/>
              <a:t> A Organização Internacional IEC (</a:t>
            </a:r>
            <a:r>
              <a:rPr lang="pt-BR" altLang="pt-BR" sz="2142" i="1" dirty="0"/>
              <a:t>International </a:t>
            </a:r>
            <a:r>
              <a:rPr lang="pt-BR" altLang="pt-BR" sz="2142" i="1" dirty="0" err="1"/>
              <a:t>Electrotechnical</a:t>
            </a:r>
            <a:r>
              <a:rPr lang="pt-BR" altLang="pt-BR" sz="2142" i="1" dirty="0"/>
              <a:t> </a:t>
            </a:r>
            <a:r>
              <a:rPr lang="pt-BR" altLang="pt-BR" sz="2142" i="1" dirty="0" err="1"/>
              <a:t>Committee</a:t>
            </a:r>
            <a:r>
              <a:rPr lang="pt-BR" altLang="pt-BR" sz="2142" dirty="0"/>
              <a:t>) é a responsável pela padronização das linguagens de programação para CLP, sendo a </a:t>
            </a:r>
            <a:r>
              <a:rPr lang="pt-BR" altLang="pt-BR" sz="2142" dirty="0">
                <a:solidFill>
                  <a:srgbClr val="FF0000"/>
                </a:solidFill>
              </a:rPr>
              <a:t>norma IEC 61131-3 </a:t>
            </a:r>
            <a:r>
              <a:rPr lang="pt-BR" altLang="pt-BR" sz="2142" i="1" dirty="0" err="1"/>
              <a:t>Programing</a:t>
            </a:r>
            <a:r>
              <a:rPr lang="pt-BR" altLang="pt-BR" sz="2142" i="1" dirty="0"/>
              <a:t> </a:t>
            </a:r>
            <a:r>
              <a:rPr lang="pt-BR" altLang="pt-BR" sz="2142" i="1" dirty="0" err="1"/>
              <a:t>Languages</a:t>
            </a:r>
            <a:r>
              <a:rPr lang="pt-BR" altLang="pt-BR" sz="2142" dirty="0"/>
              <a:t> a responsável pela classificação dessas linguagens.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C07988EB-9BC6-4676-A08C-5C4F12FC4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78" y="4628259"/>
            <a:ext cx="6916883" cy="235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9F8E3199-39CB-411F-AF55-A951E227E903}"/>
              </a:ext>
            </a:extLst>
          </p:cNvPr>
          <p:cNvSpPr/>
          <p:nvPr/>
        </p:nvSpPr>
        <p:spPr>
          <a:xfrm>
            <a:off x="1613678" y="5060139"/>
            <a:ext cx="3007858" cy="5407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cxnSp>
        <p:nvCxnSpPr>
          <p:cNvPr id="12" name="Conector de Seta Reta 11">
            <a:extLst>
              <a:ext uri="{FF2B5EF4-FFF2-40B4-BE49-F238E27FC236}">
                <a16:creationId xmlns:a16="http://schemas.microsoft.com/office/drawing/2014/main" id="{5E1085F3-A5AA-481D-AB37-FFC53B1FFD20}"/>
              </a:ext>
            </a:extLst>
          </p:cNvPr>
          <p:cNvCxnSpPr/>
          <p:nvPr/>
        </p:nvCxnSpPr>
        <p:spPr>
          <a:xfrm flipH="1">
            <a:off x="4621537" y="4444624"/>
            <a:ext cx="1157914" cy="7702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851402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ângulo 1">
            <a:extLst>
              <a:ext uri="{FF2B5EF4-FFF2-40B4-BE49-F238E27FC236}">
                <a16:creationId xmlns:a16="http://schemas.microsoft.com/office/drawing/2014/main" id="{063EE513-164E-47B5-A4EA-EB3482FBB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679" y="664824"/>
            <a:ext cx="5112297" cy="48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07000"/>
              </a:lnSpc>
              <a:spcBef>
                <a:spcPts val="214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571" b="1" dirty="0">
                <a:ea typeface="Yu Gothic Light" panose="020B0300000000000000" pitchFamily="34" charset="-128"/>
              </a:rPr>
              <a:t>Modificadores de instruções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FC90DE6-ED58-4946-9970-D6B5F7BA8F58}"/>
              </a:ext>
            </a:extLst>
          </p:cNvPr>
          <p:cNvSpPr txBox="1"/>
          <p:nvPr/>
        </p:nvSpPr>
        <p:spPr>
          <a:xfrm>
            <a:off x="610492" y="1645906"/>
            <a:ext cx="8639303" cy="170758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O Modificador “N” indica que o operando deve ser invertido antes de ser utilizado pela instrução. Por exemplo, a instrução ANDN % I2 é interpretada como “o conteúdo de %I2 é invertido e com o valor de resultado é feita na operação lógica AND com o acumulador”.</a:t>
            </a:r>
          </a:p>
          <a:p>
            <a:pPr>
              <a:defRPr/>
            </a:pPr>
            <a:endParaRPr lang="pt-BR" sz="1928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31C29B8-C62A-487B-AC23-2BB44E767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883" y="3903924"/>
            <a:ext cx="5039735" cy="1173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74C11E96-D180-4FDA-963D-0988E6AB7FD6}"/>
              </a:ext>
            </a:extLst>
          </p:cNvPr>
          <p:cNvCxnSpPr/>
          <p:nvPr/>
        </p:nvCxnSpPr>
        <p:spPr>
          <a:xfrm flipH="1">
            <a:off x="3387108" y="3286711"/>
            <a:ext cx="540700" cy="10031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345047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tângulo 1">
            <a:extLst>
              <a:ext uri="{FF2B5EF4-FFF2-40B4-BE49-F238E27FC236}">
                <a16:creationId xmlns:a16="http://schemas.microsoft.com/office/drawing/2014/main" id="{B722AE1A-63FC-4729-8872-07C421C38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679" y="664824"/>
            <a:ext cx="5112297" cy="48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07000"/>
              </a:lnSpc>
              <a:spcBef>
                <a:spcPts val="214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571" b="1" dirty="0">
                <a:ea typeface="Yu Gothic Light" panose="020B0300000000000000" pitchFamily="34" charset="-128"/>
              </a:rPr>
              <a:t>Modificadores de instruções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031731C-1458-4AC1-90C0-A2E226C51287}"/>
              </a:ext>
            </a:extLst>
          </p:cNvPr>
          <p:cNvSpPr txBox="1"/>
          <p:nvPr/>
        </p:nvSpPr>
        <p:spPr>
          <a:xfrm>
            <a:off x="836635" y="1390858"/>
            <a:ext cx="8408059" cy="13779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O Modificador abrir parênteses “</a:t>
            </a:r>
            <a:r>
              <a:rPr lang="pt-BR" sz="2142" b="1" dirty="0"/>
              <a:t>(</a:t>
            </a:r>
            <a:r>
              <a:rPr lang="pt-BR" sz="2142" dirty="0"/>
              <a:t>“ indica que a avaliação da instrução deve ser adiada até que seja encontrado o próximo fechar parênteses “</a:t>
            </a:r>
            <a:r>
              <a:rPr lang="pt-BR" sz="2142" b="1" dirty="0"/>
              <a:t>)</a:t>
            </a:r>
            <a:r>
              <a:rPr lang="pt-BR" sz="2142" dirty="0"/>
              <a:t>”.</a:t>
            </a:r>
          </a:p>
          <a:p>
            <a:pPr>
              <a:defRPr/>
            </a:pPr>
            <a:endParaRPr lang="pt-BR" sz="1928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B19E2B07-3C1C-4BB1-9CEF-2636621977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37" y="3205095"/>
            <a:ext cx="2774915" cy="3074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BA4DAAA-FD4F-4592-9746-9A92C474B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22" y="3205096"/>
            <a:ext cx="5201265" cy="1967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ector de Seta Reta 3">
            <a:extLst>
              <a:ext uri="{FF2B5EF4-FFF2-40B4-BE49-F238E27FC236}">
                <a16:creationId xmlns:a16="http://schemas.microsoft.com/office/drawing/2014/main" id="{59FA62F8-B545-4B62-9865-1DA0C87D2453}"/>
              </a:ext>
            </a:extLst>
          </p:cNvPr>
          <p:cNvCxnSpPr/>
          <p:nvPr/>
        </p:nvCxnSpPr>
        <p:spPr>
          <a:xfrm flipH="1">
            <a:off x="1921435" y="3672681"/>
            <a:ext cx="319659" cy="4624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>
            <a:extLst>
              <a:ext uri="{FF2B5EF4-FFF2-40B4-BE49-F238E27FC236}">
                <a16:creationId xmlns:a16="http://schemas.microsoft.com/office/drawing/2014/main" id="{59FA81EB-B7C5-49A2-BB56-4D7710B11D64}"/>
              </a:ext>
            </a:extLst>
          </p:cNvPr>
          <p:cNvCxnSpPr/>
          <p:nvPr/>
        </p:nvCxnSpPr>
        <p:spPr>
          <a:xfrm flipH="1">
            <a:off x="1382435" y="5172359"/>
            <a:ext cx="385972" cy="19723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>
            <a:extLst>
              <a:ext uri="{FF2B5EF4-FFF2-40B4-BE49-F238E27FC236}">
                <a16:creationId xmlns:a16="http://schemas.microsoft.com/office/drawing/2014/main" id="{D540DB8B-96DD-4518-9D29-3416A7316409}"/>
              </a:ext>
            </a:extLst>
          </p:cNvPr>
          <p:cNvSpPr/>
          <p:nvPr/>
        </p:nvSpPr>
        <p:spPr>
          <a:xfrm>
            <a:off x="6473179" y="3672682"/>
            <a:ext cx="1310944" cy="149967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79693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tângulo 1">
            <a:extLst>
              <a:ext uri="{FF2B5EF4-FFF2-40B4-BE49-F238E27FC236}">
                <a16:creationId xmlns:a16="http://schemas.microsoft.com/office/drawing/2014/main" id="{9F3451E9-FE88-46A4-B981-FB7A29423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679" y="664824"/>
            <a:ext cx="5112297" cy="484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07000"/>
              </a:lnSpc>
              <a:spcBef>
                <a:spcPts val="214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571" b="1" dirty="0">
                <a:ea typeface="Yu Gothic Light" panose="020B0300000000000000" pitchFamily="34" charset="-128"/>
              </a:rPr>
              <a:t>Modificadores de instruções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3ABF2C3-8072-423E-890C-19E3D8A03F3E}"/>
              </a:ext>
            </a:extLst>
          </p:cNvPr>
          <p:cNvSpPr txBox="1"/>
          <p:nvPr/>
        </p:nvSpPr>
        <p:spPr>
          <a:xfrm>
            <a:off x="688706" y="1299041"/>
            <a:ext cx="8868845" cy="20372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O modificador “C” indica que a instrução deve ser executada somente se o conteúdo atual do acumulador for lógico verdadeiro (ou diferente de zero para tipos não booleanos). O modificador “</a:t>
            </a:r>
            <a:r>
              <a:rPr lang="pt-BR" sz="2142" b="1" dirty="0"/>
              <a:t>C</a:t>
            </a:r>
            <a:r>
              <a:rPr lang="pt-BR" sz="2142" dirty="0"/>
              <a:t>” pode ser combinado com o modificador “N” para indicar que a instrução não deve ser executada, a menos que o resultado seja falso (ou 0 para tipos não booleanos). </a:t>
            </a:r>
          </a:p>
          <a:p>
            <a:pPr>
              <a:defRPr/>
            </a:pPr>
            <a:endParaRPr lang="pt-BR" sz="1928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12F78349-73A0-4784-A365-4507898A6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50" y="3903924"/>
            <a:ext cx="9069482" cy="2407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5880AEF5-E191-4734-9D11-05D458622F55}"/>
              </a:ext>
            </a:extLst>
          </p:cNvPr>
          <p:cNvCxnSpPr/>
          <p:nvPr/>
        </p:nvCxnSpPr>
        <p:spPr>
          <a:xfrm flipH="1">
            <a:off x="1537164" y="3672681"/>
            <a:ext cx="848457" cy="11562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9797563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aixaDeTexto 2">
            <a:extLst>
              <a:ext uri="{FF2B5EF4-FFF2-40B4-BE49-F238E27FC236}">
                <a16:creationId xmlns:a16="http://schemas.microsoft.com/office/drawing/2014/main" id="{31F807D5-1FE3-4E7B-AFD6-F26C7F276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863" y="587586"/>
            <a:ext cx="8329146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 dirty="0"/>
              <a:t>A tabela 1 apresenta comandos da linguagem de Lista de Instruções.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776FBDAD-F436-4BAA-810E-74C0A3EF68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2382" y="1513114"/>
            <a:ext cx="7202803" cy="3354575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CEAABC89-0D62-4BC2-87DC-93C64EABC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0" y="5449872"/>
            <a:ext cx="8947060" cy="114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714" b="1" dirty="0"/>
              <a:t>Modificador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714" dirty="0"/>
              <a:t>N – Nega um valor Booleano.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714" dirty="0"/>
              <a:t>(   - adia uma operação.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714" dirty="0"/>
              <a:t>C – denota jump condicional (só pode ser usado com JUMP).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533263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aixaDeTexto 2">
            <a:extLst>
              <a:ext uri="{FF2B5EF4-FFF2-40B4-BE49-F238E27FC236}">
                <a16:creationId xmlns:a16="http://schemas.microsoft.com/office/drawing/2014/main" id="{31F807D5-1FE3-4E7B-AFD6-F26C7F276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863" y="587586"/>
            <a:ext cx="8329146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 dirty="0"/>
              <a:t>A tabela 2 apresenta comandos da linguagem de Lista de Instruções.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EAABC89-0D62-4BC2-87DC-93C64EABC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0" y="5449872"/>
            <a:ext cx="8947060" cy="114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714" b="1" dirty="0"/>
              <a:t>Modificador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714" dirty="0"/>
              <a:t>N – Nega um valor Booleano.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714" dirty="0"/>
              <a:t>(   - adia uma operação.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714" dirty="0"/>
              <a:t>C – denota jump condicional (só pode ser usado com JUMP).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0587C0C-E18A-4B24-B680-8726196F65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863" y="1759170"/>
            <a:ext cx="8388735" cy="3277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39140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CaixaDeTexto 2">
            <a:extLst>
              <a:ext uri="{FF2B5EF4-FFF2-40B4-BE49-F238E27FC236}">
                <a16:creationId xmlns:a16="http://schemas.microsoft.com/office/drawing/2014/main" id="{31F807D5-1FE3-4E7B-AFD6-F26C7F276C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863" y="587586"/>
            <a:ext cx="8329146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 dirty="0"/>
              <a:t>A tabela 3 apresenta comandos da linguagem de Lista de Instruções.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3E06046-F1B6-4843-8EC6-4AAC20F9D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5255" y="1479797"/>
            <a:ext cx="7064592" cy="524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975052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aixaDeTexto 1">
            <a:extLst>
              <a:ext uri="{FF2B5EF4-FFF2-40B4-BE49-F238E27FC236}">
                <a16:creationId xmlns:a16="http://schemas.microsoft.com/office/drawing/2014/main" id="{BEF9980C-D789-4B51-8CC1-5C7A2AF1E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949" y="741337"/>
            <a:ext cx="8020388" cy="78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571" b="1" dirty="0"/>
              <a:t>Operador LD, LDN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0B63283-3379-410A-A3E8-09B7D1518958}"/>
              </a:ext>
            </a:extLst>
          </p:cNvPr>
          <p:cNvSpPr txBox="1"/>
          <p:nvPr/>
        </p:nvSpPr>
        <p:spPr>
          <a:xfrm>
            <a:off x="765221" y="1533684"/>
            <a:ext cx="8870545" cy="718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Mnemônico da palavra inglesa LOAD</a:t>
            </a:r>
          </a:p>
          <a:p>
            <a:pPr>
              <a:defRPr/>
            </a:pPr>
            <a:endParaRPr lang="pt-BR" sz="1928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7CAC07B-76EA-49BF-8AE6-1EBA16437B1D}"/>
              </a:ext>
            </a:extLst>
          </p:cNvPr>
          <p:cNvSpPr txBox="1"/>
          <p:nvPr/>
        </p:nvSpPr>
        <p:spPr>
          <a:xfrm>
            <a:off x="816230" y="2258019"/>
            <a:ext cx="6325173" cy="6857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>
              <a:buFont typeface="Wingdings" panose="05000000000000000000" pitchFamily="2" charset="2"/>
              <a:buChar char="§"/>
              <a:defRPr/>
            </a:pPr>
            <a:r>
              <a:rPr lang="pt-BR" sz="1928" b="1" dirty="0"/>
              <a:t>Operação</a:t>
            </a:r>
            <a:r>
              <a:rPr lang="pt-BR" sz="1928" dirty="0"/>
              <a:t>: carrega um valor para o acumulador.</a:t>
            </a:r>
          </a:p>
          <a:p>
            <a:pPr>
              <a:defRPr/>
            </a:pPr>
            <a:endParaRPr lang="pt-BR" sz="1928" dirty="0"/>
          </a:p>
        </p:txBody>
      </p:sp>
      <p:sp>
        <p:nvSpPr>
          <p:cNvPr id="25605" name="CaixaDeTexto 4">
            <a:extLst>
              <a:ext uri="{FF2B5EF4-FFF2-40B4-BE49-F238E27FC236}">
                <a16:creationId xmlns:a16="http://schemas.microsoft.com/office/drawing/2014/main" id="{14030FFF-9F59-4EF3-B667-BB85D620A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231" y="2950048"/>
            <a:ext cx="5939201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 b="1"/>
              <a:t>Modificador</a:t>
            </a:r>
            <a:r>
              <a:rPr lang="pt-BR" altLang="pt-BR" sz="1928"/>
              <a:t>: N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6CB9F73-4FF2-42E0-AEA9-5A94A4E7D790}"/>
              </a:ext>
            </a:extLst>
          </p:cNvPr>
          <p:cNvSpPr txBox="1"/>
          <p:nvPr/>
        </p:nvSpPr>
        <p:spPr>
          <a:xfrm>
            <a:off x="765221" y="3642076"/>
            <a:ext cx="5682454" cy="6857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>
              <a:buFont typeface="Wingdings" panose="05000000000000000000" pitchFamily="2" charset="2"/>
              <a:buChar char="§"/>
              <a:defRPr/>
            </a:pPr>
            <a:r>
              <a:rPr lang="pt-BR" sz="1928" b="1" dirty="0"/>
              <a:t>Operando</a:t>
            </a:r>
            <a:r>
              <a:rPr lang="pt-BR" sz="1928" dirty="0"/>
              <a:t>: expressão constante.</a:t>
            </a:r>
          </a:p>
          <a:p>
            <a:pPr>
              <a:defRPr/>
            </a:pPr>
            <a:endParaRPr lang="pt-BR" sz="1928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1546242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560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aixaDeTexto 1">
            <a:extLst>
              <a:ext uri="{FF2B5EF4-FFF2-40B4-BE49-F238E27FC236}">
                <a16:creationId xmlns:a16="http://schemas.microsoft.com/office/drawing/2014/main" id="{8AE4E11D-C906-4357-9D11-76FC90175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949" y="741337"/>
            <a:ext cx="8020388" cy="78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571" b="1" dirty="0"/>
              <a:t>Operador ST, STN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FA0A147-3B1D-464D-9DD4-5D1ED62DB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533685"/>
            <a:ext cx="8870545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Mnemônico da palavra inglesa </a:t>
            </a:r>
            <a:r>
              <a:rPr lang="pt-BR" altLang="pt-BR" sz="1928" b="1"/>
              <a:t>STORE</a:t>
            </a:r>
            <a:endParaRPr lang="pt-BR" altLang="pt-BR" sz="1928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2C8A1EC-A34B-43BD-8EBD-426B4930F8B7}"/>
              </a:ext>
            </a:extLst>
          </p:cNvPr>
          <p:cNvSpPr txBox="1"/>
          <p:nvPr/>
        </p:nvSpPr>
        <p:spPr>
          <a:xfrm>
            <a:off x="816231" y="2258019"/>
            <a:ext cx="8124107" cy="6857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>
              <a:buFont typeface="Wingdings" panose="05000000000000000000" pitchFamily="2" charset="2"/>
              <a:buChar char="§"/>
              <a:defRPr/>
            </a:pPr>
            <a:r>
              <a:rPr lang="pt-BR" sz="1928" b="1" dirty="0"/>
              <a:t>Operação</a:t>
            </a:r>
            <a:r>
              <a:rPr lang="pt-BR" sz="1928" dirty="0"/>
              <a:t>: transfere o conteúdo do acumulador para uma variável.</a:t>
            </a:r>
          </a:p>
          <a:p>
            <a:pPr>
              <a:defRPr/>
            </a:pPr>
            <a:endParaRPr lang="pt-BR" sz="1928" dirty="0"/>
          </a:p>
        </p:txBody>
      </p:sp>
      <p:sp>
        <p:nvSpPr>
          <p:cNvPr id="26629" name="CaixaDeTexto 4">
            <a:extLst>
              <a:ext uri="{FF2B5EF4-FFF2-40B4-BE49-F238E27FC236}">
                <a16:creationId xmlns:a16="http://schemas.microsoft.com/office/drawing/2014/main" id="{735EB4D8-C5DD-4E96-B02D-A6BE1A731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231" y="2950048"/>
            <a:ext cx="5939201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 b="1"/>
              <a:t>Modificador</a:t>
            </a:r>
            <a:r>
              <a:rPr lang="pt-BR" altLang="pt-BR" sz="1928"/>
              <a:t>: N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D1CE5A5-BEC8-4CA2-8ED2-2F73CA6A4838}"/>
              </a:ext>
            </a:extLst>
          </p:cNvPr>
          <p:cNvSpPr txBox="1"/>
          <p:nvPr/>
        </p:nvSpPr>
        <p:spPr>
          <a:xfrm>
            <a:off x="765221" y="3642076"/>
            <a:ext cx="5682454" cy="6857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>
              <a:buFont typeface="Wingdings" panose="05000000000000000000" pitchFamily="2" charset="2"/>
              <a:buChar char="§"/>
              <a:defRPr/>
            </a:pPr>
            <a:r>
              <a:rPr lang="pt-BR" sz="1928" b="1" dirty="0"/>
              <a:t>Operando</a:t>
            </a:r>
            <a:r>
              <a:rPr lang="pt-BR" sz="1928" dirty="0"/>
              <a:t>: variável interna ou de usuário.</a:t>
            </a:r>
          </a:p>
          <a:p>
            <a:pPr>
              <a:defRPr/>
            </a:pPr>
            <a:endParaRPr lang="pt-BR" sz="1928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81067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26629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aixaDeTexto 1">
            <a:extLst>
              <a:ext uri="{FF2B5EF4-FFF2-40B4-BE49-F238E27FC236}">
                <a16:creationId xmlns:a16="http://schemas.microsoft.com/office/drawing/2014/main" id="{3AE9329B-85F2-4954-86E7-249778880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664824"/>
            <a:ext cx="8947060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 b="1"/>
              <a:t>Exemplo 1:</a:t>
            </a:r>
            <a:r>
              <a:rPr lang="pt-BR" altLang="pt-BR" sz="2142"/>
              <a:t> Implemente um programa em Ladder e em Lista de instruções (I.L) que tenha a tarefa de acender uma lâmpada L sempre que a chave CH for fechada.</a:t>
            </a:r>
            <a:endParaRPr lang="pt-BR" altLang="pt-BR" sz="1928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29FEC348-80EB-4FBD-9739-0341BE969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1928157"/>
            <a:ext cx="9178302" cy="1872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 b="1"/>
              <a:t>Solução</a:t>
            </a:r>
            <a:r>
              <a:rPr lang="pt-BR" altLang="pt-BR" sz="1928"/>
              <a:t>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Um programa simples no qual a atuação de </a:t>
            </a:r>
            <a:r>
              <a:rPr lang="pt-BR" altLang="pt-BR" sz="1928" b="1"/>
              <a:t>uma entrada</a:t>
            </a:r>
            <a:r>
              <a:rPr lang="pt-BR" altLang="pt-BR" sz="1928"/>
              <a:t> causa a atuação de </a:t>
            </a:r>
            <a:r>
              <a:rPr lang="pt-BR" altLang="pt-BR" sz="1928" b="1"/>
              <a:t>uma saída</a:t>
            </a:r>
            <a:r>
              <a:rPr lang="pt-BR" altLang="pt-BR" sz="1928"/>
              <a:t>, isto é, utiliza as duas instruções principais que são leitura de variável (</a:t>
            </a:r>
            <a:r>
              <a:rPr lang="pt-BR" altLang="pt-BR" sz="1928" b="1"/>
              <a:t>LD</a:t>
            </a:r>
            <a:r>
              <a:rPr lang="pt-BR" altLang="pt-BR" sz="1928"/>
              <a:t>) e atribuição de valor (</a:t>
            </a:r>
            <a:r>
              <a:rPr lang="pt-BR" altLang="pt-BR" sz="1928" b="1"/>
              <a:t>ST</a:t>
            </a:r>
            <a:r>
              <a:rPr lang="pt-BR" altLang="pt-BR" sz="1928"/>
              <a:t>), e terá o seguinte aspecto , em Ladder  e IL.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13AAF955-35CA-4391-9B28-B99A4764B9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946" y="3992341"/>
            <a:ext cx="6168744" cy="231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C4BD0DD5-4C39-442D-A8E8-650F0991F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996" y="4366410"/>
            <a:ext cx="3199994" cy="1401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698249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425D3A89-F135-422F-B871-81F68FC9088E}"/>
              </a:ext>
            </a:extLst>
          </p:cNvPr>
          <p:cNvSpPr txBox="1"/>
          <p:nvPr/>
        </p:nvSpPr>
        <p:spPr>
          <a:xfrm>
            <a:off x="533979" y="652921"/>
            <a:ext cx="9178302" cy="104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q"/>
              <a:defRPr/>
            </a:pPr>
            <a:r>
              <a:rPr lang="pt-BR" sz="2142" b="1" dirty="0"/>
              <a:t>Exemplo 2:</a:t>
            </a:r>
            <a:r>
              <a:rPr lang="pt-BR" sz="2142" dirty="0"/>
              <a:t> Para um contato A do tipo NF, é preciso fazer a leitura de uma variável negada </a:t>
            </a:r>
            <a:r>
              <a:rPr lang="pt-BR" sz="2142" b="1" dirty="0"/>
              <a:t>LDN</a:t>
            </a:r>
            <a:r>
              <a:rPr lang="pt-BR" sz="2142" dirty="0"/>
              <a:t>, conforme visto a seguir:</a:t>
            </a:r>
          </a:p>
          <a:p>
            <a:pPr>
              <a:defRPr/>
            </a:pPr>
            <a:endParaRPr lang="pt-BR" sz="1928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23F9EDE-141B-4F5D-AD57-E7A3ABF0B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228" y="1589796"/>
            <a:ext cx="347204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 b="1"/>
              <a:t>Solução</a:t>
            </a:r>
            <a:r>
              <a:rPr lang="pt-BR" altLang="pt-BR" sz="1928"/>
              <a:t>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1121CE0-E0F7-4EF1-BB4E-E1315C764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491" y="1936660"/>
            <a:ext cx="3123480" cy="1739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AB33F9F-7172-42ED-8D96-AA65E6565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94" y="4925814"/>
            <a:ext cx="5281180" cy="114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36F7E116-8EE3-4FDF-8E99-F7324ED547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27" y="4215083"/>
            <a:ext cx="1118808" cy="504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7268F25F-528D-4287-AB13-882C48155ACE}"/>
              </a:ext>
            </a:extLst>
          </p:cNvPr>
          <p:cNvSpPr txBox="1"/>
          <p:nvPr/>
        </p:nvSpPr>
        <p:spPr>
          <a:xfrm>
            <a:off x="705709" y="6197650"/>
            <a:ext cx="9066082" cy="104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§"/>
              <a:defRPr/>
            </a:pPr>
            <a:r>
              <a:rPr lang="pt-BR" sz="2142" dirty="0"/>
              <a:t>Neste caso, a partir da instrução </a:t>
            </a:r>
            <a:r>
              <a:rPr lang="pt-BR" sz="2142" b="1" dirty="0"/>
              <a:t>LDN</a:t>
            </a:r>
            <a:r>
              <a:rPr lang="pt-BR" sz="2142" dirty="0"/>
              <a:t>, o processador efetua a leitura de complemento lógico de </a:t>
            </a:r>
            <a:r>
              <a:rPr lang="pt-BR" sz="2142" b="1" dirty="0"/>
              <a:t>I1</a:t>
            </a:r>
            <a:r>
              <a:rPr lang="pt-BR" sz="2142" dirty="0"/>
              <a:t> e atribui o valor lido à saída </a:t>
            </a:r>
            <a:r>
              <a:rPr lang="pt-BR" sz="2142" b="1" dirty="0"/>
              <a:t>Q1.</a:t>
            </a:r>
            <a:endParaRPr lang="pt-BR" sz="2142" dirty="0"/>
          </a:p>
          <a:p>
            <a:pPr>
              <a:defRPr/>
            </a:pPr>
            <a:endParaRPr lang="pt-BR" sz="1928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06233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ângulo 5">
            <a:extLst>
              <a:ext uri="{FF2B5EF4-FFF2-40B4-BE49-F238E27FC236}">
                <a16:creationId xmlns:a16="http://schemas.microsoft.com/office/drawing/2014/main" id="{AEA1AB66-950D-4562-93CD-8A0652ADF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978" y="1821038"/>
            <a:ext cx="9333031" cy="187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999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999"/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/>
              <a:t> 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571"/>
              <a:t> </a:t>
            </a:r>
          </a:p>
        </p:txBody>
      </p:sp>
      <p:sp>
        <p:nvSpPr>
          <p:cNvPr id="10243" name="CaixaDeTexto 5">
            <a:extLst>
              <a:ext uri="{FF2B5EF4-FFF2-40B4-BE49-F238E27FC236}">
                <a16:creationId xmlns:a16="http://schemas.microsoft.com/office/drawing/2014/main" id="{078C069B-1E82-4DAE-874F-32D78E279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714133"/>
            <a:ext cx="8715817" cy="114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428" b="1"/>
              <a:t>Software CODESYS - Criando um novo Projeto</a:t>
            </a:r>
            <a:endParaRPr lang="pt-BR" altLang="pt-BR" sz="2999" b="1" i="1"/>
          </a:p>
        </p:txBody>
      </p:sp>
      <p:pic>
        <p:nvPicPr>
          <p:cNvPr id="10" name="Imagem 2">
            <a:extLst>
              <a:ext uri="{FF2B5EF4-FFF2-40B4-BE49-F238E27FC236}">
                <a16:creationId xmlns:a16="http://schemas.microsoft.com/office/drawing/2014/main" id="{7687AC87-62DC-4286-83F1-C9DBF2BE9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435" y="2174704"/>
            <a:ext cx="6802962" cy="2315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4">
            <a:extLst>
              <a:ext uri="{FF2B5EF4-FFF2-40B4-BE49-F238E27FC236}">
                <a16:creationId xmlns:a16="http://schemas.microsoft.com/office/drawing/2014/main" id="{F3DF4BCA-4B4B-4166-913A-9EBD8F450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247" y="5566833"/>
            <a:ext cx="8598494" cy="108125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pt-BR" altLang="pt-BR" sz="2142" dirty="0"/>
              <a:t>• </a:t>
            </a:r>
            <a:r>
              <a:rPr lang="pt-BR" altLang="pt-BR" sz="2142" dirty="0">
                <a:latin typeface="+mn-lt"/>
              </a:rPr>
              <a:t>Na opção Tipo do POU seleciona-se criar um programa, em </a:t>
            </a:r>
            <a:r>
              <a:rPr lang="pt-BR" altLang="pt-BR" sz="2142" i="1" dirty="0">
                <a:latin typeface="+mn-lt"/>
              </a:rPr>
              <a:t>Linguagem em Lista de Instruções – </a:t>
            </a:r>
            <a:r>
              <a:rPr lang="pt-BR" altLang="pt-BR" sz="2142" dirty="0">
                <a:latin typeface="+mn-lt"/>
              </a:rPr>
              <a:t>Instruction List </a:t>
            </a:r>
            <a:r>
              <a:rPr lang="pt-BR" altLang="pt-BR" sz="2142" i="1" dirty="0">
                <a:latin typeface="+mn-lt"/>
              </a:rPr>
              <a:t>(IL)</a:t>
            </a:r>
            <a:endParaRPr lang="pt-BR" altLang="pt-BR" sz="2142" dirty="0">
              <a:latin typeface="+mn-lt"/>
            </a:endParaRPr>
          </a:p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endParaRPr lang="pt-BR" altLang="pt-BR" sz="2142" dirty="0"/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11C1DBC3-EA49-4554-AF39-2D93F79E1D09}"/>
              </a:ext>
            </a:extLst>
          </p:cNvPr>
          <p:cNvCxnSpPr/>
          <p:nvPr/>
        </p:nvCxnSpPr>
        <p:spPr>
          <a:xfrm flipH="1">
            <a:off x="4621536" y="1668010"/>
            <a:ext cx="1310943" cy="1463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303813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aixaDeTexto 1">
            <a:extLst>
              <a:ext uri="{FF2B5EF4-FFF2-40B4-BE49-F238E27FC236}">
                <a16:creationId xmlns:a16="http://schemas.microsoft.com/office/drawing/2014/main" id="{00E1A378-DBB0-44FA-BD3A-AFB6B21F6D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819552"/>
            <a:ext cx="9178302" cy="10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 b="1"/>
              <a:t>Exemplo 3: Operação E (AND)</a:t>
            </a:r>
            <a:r>
              <a:rPr lang="pt-BR" altLang="pt-BR" sz="2142"/>
              <a:t> – Dada a equação lógica Q1= I1</a:t>
            </a:r>
            <a:r>
              <a:rPr lang="pt-BR" altLang="pt-BR" sz="2142" b="1"/>
              <a:t>.</a:t>
            </a:r>
            <a:r>
              <a:rPr lang="pt-BR" altLang="pt-BR" sz="2142"/>
              <a:t> I2</a:t>
            </a:r>
            <a:r>
              <a:rPr lang="pt-BR" altLang="pt-BR" sz="2142" b="1"/>
              <a:t>.</a:t>
            </a:r>
            <a:r>
              <a:rPr lang="pt-BR" altLang="pt-BR" sz="2142"/>
              <a:t> I3, implemente a função lógica no diagrama Ladder e em Lista de Instruções.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22F3C8C-0FC9-4D09-9416-E20BD27A3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1788732"/>
            <a:ext cx="347204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 b="1"/>
              <a:t>Solução</a:t>
            </a:r>
            <a:r>
              <a:rPr lang="pt-BR" altLang="pt-BR" sz="1928"/>
              <a:t>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0B53C07-E6C2-417F-A11B-6EA88AFC5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35" y="2184906"/>
            <a:ext cx="2159401" cy="252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9C31719-18CD-4C32-8EF8-957D8F03E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49" y="5048237"/>
            <a:ext cx="5359394" cy="1657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145817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aixaDeTexto 1">
            <a:extLst>
              <a:ext uri="{FF2B5EF4-FFF2-40B4-BE49-F238E27FC236}">
                <a16:creationId xmlns:a16="http://schemas.microsoft.com/office/drawing/2014/main" id="{66A041AF-CE43-4E0E-BB1A-F752F0162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896066"/>
            <a:ext cx="9178302" cy="2037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 b="1"/>
              <a:t>Exemplo 4: Operação OU (OR)</a:t>
            </a:r>
            <a:r>
              <a:rPr lang="pt-BR" altLang="pt-BR" sz="2142"/>
              <a:t> – Dada a equação lógica, implemente a função lógica no diagrama Ladder e em Lista de Instruções.</a:t>
            </a:r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en-US" altLang="pt-BR" sz="2142"/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pt-BR" altLang="pt-BR" sz="2142"/>
          </a:p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endParaRPr lang="pt-BR" altLang="pt-BR" sz="2142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02717E4-2890-407A-8266-0D7CBF2A94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20" y="2349836"/>
            <a:ext cx="3470344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 b="1"/>
              <a:t>Solução</a:t>
            </a:r>
            <a:r>
              <a:rPr lang="pt-BR" altLang="pt-BR" sz="1928"/>
              <a:t>: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D9DA174-F323-478F-8F8A-4A3B0D43B80A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1503" y="1681242"/>
            <a:ext cx="2026858" cy="473527"/>
          </a:xfrm>
          <a:prstGeom prst="rect">
            <a:avLst/>
          </a:prstGeom>
          <a:blipFill>
            <a:blip r:embed="rId3"/>
            <a:stretch>
              <a:fillRect b="-9589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6ABDA6D-67C2-4843-A194-70C1151B8F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33" y="2706902"/>
            <a:ext cx="1849943" cy="217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304095F-4FC6-44FB-A094-74096F3C59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38" y="5267577"/>
            <a:ext cx="4124965" cy="170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2370449-8145-46D9-A428-D70AFAC31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637" y="4890107"/>
            <a:ext cx="1118808" cy="504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Conector de Seta Reta 10">
            <a:extLst>
              <a:ext uri="{FF2B5EF4-FFF2-40B4-BE49-F238E27FC236}">
                <a16:creationId xmlns:a16="http://schemas.microsoft.com/office/drawing/2014/main" id="{5E95238A-CDA9-4731-9510-94B540AE3CD9}"/>
              </a:ext>
            </a:extLst>
          </p:cNvPr>
          <p:cNvCxnSpPr/>
          <p:nvPr/>
        </p:nvCxnSpPr>
        <p:spPr>
          <a:xfrm flipH="1">
            <a:off x="1305254" y="3441299"/>
            <a:ext cx="462764" cy="6170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292463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aixaDeTexto 1">
            <a:extLst>
              <a:ext uri="{FF2B5EF4-FFF2-40B4-BE49-F238E27FC236}">
                <a16:creationId xmlns:a16="http://schemas.microsoft.com/office/drawing/2014/main" id="{BA7DC38F-5882-4E0D-9D8F-87B5D33EC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950" y="296841"/>
            <a:ext cx="8020388" cy="78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571" b="1" dirty="0"/>
              <a:t>Operador S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C9664F2-8813-4B1E-AC84-E3230FAA4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231" y="1293941"/>
            <a:ext cx="8870545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É uma instrução de memorização. A letra S é um mnemônico da palavra inglesa </a:t>
            </a:r>
            <a:r>
              <a:rPr lang="pt-BR" altLang="pt-BR" sz="2142" b="1"/>
              <a:t>set.</a:t>
            </a:r>
            <a:endParaRPr lang="pt-BR" altLang="pt-BR" sz="1928" b="1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3C35AFE-F25B-4883-B7DE-F8C9FD448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231" y="2258019"/>
            <a:ext cx="8124107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 b="1"/>
              <a:t>Operação</a:t>
            </a:r>
            <a:r>
              <a:rPr lang="pt-BR" altLang="pt-BR" sz="2142"/>
              <a:t>: Força uma variável booleana a ir para o estado lógico 1 se o acumulador estiver com o valor VERDADEIRO (nível Lógico 1). Nenhuma operação é realizada se o operador estiver com o valor lógico FALSO (nível lógico 0).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5BD9732C-598C-4EA9-840E-2EF70E4FA4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6145" y="4339205"/>
            <a:ext cx="593920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 b="1" dirty="0"/>
              <a:t>Modificador</a:t>
            </a:r>
            <a:r>
              <a:rPr lang="pt-BR" altLang="pt-BR" sz="1928" dirty="0"/>
              <a:t>: Não tem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B2767ED-6D39-462D-8CEC-892579B44107}"/>
              </a:ext>
            </a:extLst>
          </p:cNvPr>
          <p:cNvSpPr txBox="1"/>
          <p:nvPr/>
        </p:nvSpPr>
        <p:spPr>
          <a:xfrm>
            <a:off x="816230" y="5400202"/>
            <a:ext cx="7275649" cy="6857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>
              <a:buFont typeface="Wingdings" panose="05000000000000000000" pitchFamily="2" charset="2"/>
              <a:buChar char="§"/>
              <a:defRPr/>
            </a:pPr>
            <a:r>
              <a:rPr lang="pt-BR" sz="1928" b="1" dirty="0"/>
              <a:t>Operando</a:t>
            </a:r>
            <a:r>
              <a:rPr lang="pt-BR" sz="1928" dirty="0"/>
              <a:t>: variável booleana interna ou de saída</a:t>
            </a:r>
          </a:p>
          <a:p>
            <a:pPr>
              <a:defRPr/>
            </a:pPr>
            <a:endParaRPr lang="pt-BR" sz="1928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80437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aixaDeTexto 1">
            <a:extLst>
              <a:ext uri="{FF2B5EF4-FFF2-40B4-BE49-F238E27FC236}">
                <a16:creationId xmlns:a16="http://schemas.microsoft.com/office/drawing/2014/main" id="{D068B6FA-75BB-4147-B22D-E402F8137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588310"/>
            <a:ext cx="9256517" cy="174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 b="1"/>
              <a:t>Exemplo 5</a:t>
            </a:r>
            <a:r>
              <a:rPr lang="pt-BR" altLang="pt-BR" sz="2142"/>
              <a:t>: Faça o diagrama Ladder e a lista de Instruções correspondentes a dois contatos I1 e I2, NA e NF respectivamente, em paralelo, e um contato I3, NF, em série com ambos. O outro lado do contato I3 está conectado à bobina do tipo set de um relé Q1 de auto retenção.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63325749-4530-472A-A4AF-1E3352657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21" y="2747710"/>
            <a:ext cx="2582779" cy="2507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7125E46-BD88-4E27-B918-C42292C882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337935"/>
            <a:ext cx="3470343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 b="1"/>
              <a:t>Solução</a:t>
            </a:r>
            <a:r>
              <a:rPr lang="pt-BR" altLang="pt-BR" sz="1928"/>
              <a:t>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79CEA6A-CA78-404A-99DB-B399EC0A4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536" y="2723905"/>
            <a:ext cx="4550044" cy="19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710424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aixaDeTexto 1">
            <a:extLst>
              <a:ext uri="{FF2B5EF4-FFF2-40B4-BE49-F238E27FC236}">
                <a16:creationId xmlns:a16="http://schemas.microsoft.com/office/drawing/2014/main" id="{42728626-AB86-4F4B-9ED8-D4FD4B3E1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949" y="741337"/>
            <a:ext cx="8020388" cy="48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571" b="1" dirty="0"/>
              <a:t>Operador R</a:t>
            </a:r>
            <a:endParaRPr lang="pt-BR" altLang="pt-BR" sz="1928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81AFC9D-28B8-4D5C-8BBF-01ACE559AC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231" y="1293940"/>
            <a:ext cx="8870545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/>
              <a:t>É um operador que serve para “limpar” o conteúdo da memória. Faz com que o conteúdo da memória vá para o valor zero. A letra R é um mnemônico da palavra inglesa reset.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DD1AAD2-E193-4EC6-BF57-F2A3109B8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231" y="2907540"/>
            <a:ext cx="8741321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2142" b="1"/>
              <a:t>Operação</a:t>
            </a:r>
            <a:r>
              <a:rPr lang="pt-BR" altLang="pt-BR" sz="2142"/>
              <a:t>: força uma variável booleana a ir para o valor lógico 0 se o valor do acumulador for VERDADEIRO ( nível lógico 1). Nenhuma operação é realizada se o valor do acumulador for FALSO (nível lógico 0).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DC080FE-1B51-4CDA-BEB1-D7F83B5C4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949" y="4879906"/>
            <a:ext cx="593920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pt-BR" altLang="pt-BR" sz="1928" b="1" dirty="0"/>
              <a:t>Modificador</a:t>
            </a:r>
            <a:r>
              <a:rPr lang="pt-BR" altLang="pt-BR" sz="1928" dirty="0"/>
              <a:t>: Não tem.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D94A7AE-88E7-4B0F-AA0C-AF94B774A670}"/>
              </a:ext>
            </a:extLst>
          </p:cNvPr>
          <p:cNvSpPr txBox="1"/>
          <p:nvPr/>
        </p:nvSpPr>
        <p:spPr>
          <a:xfrm>
            <a:off x="816230" y="5830382"/>
            <a:ext cx="7275649" cy="6857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>
              <a:buFont typeface="Wingdings" panose="05000000000000000000" pitchFamily="2" charset="2"/>
              <a:buChar char="§"/>
              <a:defRPr/>
            </a:pPr>
            <a:r>
              <a:rPr lang="pt-BR" sz="1928" b="1" dirty="0"/>
              <a:t>Operando</a:t>
            </a:r>
            <a:r>
              <a:rPr lang="pt-BR" sz="1928" dirty="0"/>
              <a:t>: Variável lógica binária interna ou de saída.</a:t>
            </a:r>
          </a:p>
          <a:p>
            <a:pPr>
              <a:defRPr/>
            </a:pPr>
            <a:endParaRPr lang="pt-BR" sz="1928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127830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aixaDeTexto 2">
            <a:extLst>
              <a:ext uri="{FF2B5EF4-FFF2-40B4-BE49-F238E27FC236}">
                <a16:creationId xmlns:a16="http://schemas.microsoft.com/office/drawing/2014/main" id="{8488A0BF-48C9-4367-BD09-F0698C908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0" y="664824"/>
            <a:ext cx="9178302" cy="174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 b="1"/>
              <a:t>Exemplo 6</a:t>
            </a:r>
            <a:r>
              <a:rPr lang="pt-BR" altLang="pt-BR" sz="2142"/>
              <a:t>: Faça o diagrama Ladder e a lista de Instruções correspondentes a dois contatos I.1 e I.2, NA e NF respectivamente, em paralelo, e um contato I.3, NF, em série com ambos. O outro lado do contato I.3 está conectado à bobina do tipo reset de um relé Q.1 de auto retenção.</a:t>
            </a:r>
            <a:endParaRPr lang="pt-BR" altLang="pt-BR" sz="1928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3A3265A0-4970-45FC-8587-30E2C9C799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417849"/>
            <a:ext cx="3470343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 b="1"/>
              <a:t>Solução</a:t>
            </a:r>
            <a:r>
              <a:rPr lang="pt-BR" altLang="pt-BR" sz="1928"/>
              <a:t>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B03DC36-D263-4438-A968-248966913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716" y="2899038"/>
            <a:ext cx="2383842" cy="231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6C8C79A-5593-4F34-B80D-785BC29FF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807" y="2575979"/>
            <a:ext cx="5012530" cy="1866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95FFD2BC-B7F4-48E5-AC93-8B847F6D9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016" y="5701158"/>
            <a:ext cx="8870545" cy="127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Obs: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/>
              <a:t>1 – A instrução R (reset) sempre opera com a instrução S (set) e vice-versa.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6660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aixaDeTexto 1">
            <a:extLst>
              <a:ext uri="{FF2B5EF4-FFF2-40B4-BE49-F238E27FC236}">
                <a16:creationId xmlns:a16="http://schemas.microsoft.com/office/drawing/2014/main" id="{736BC17F-8E7D-4094-98F8-E86B4D5D3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16" y="617215"/>
            <a:ext cx="8637602" cy="78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571" b="1" dirty="0"/>
              <a:t>Operações adiadas.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262FE48-7BA2-4116-97B5-8915EF834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979" y="1407862"/>
            <a:ext cx="9409545" cy="1081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Como a linguagem I.L só possui um registrador, certas operações podem ser adiadas para alterar a ordem natural da execução das instruções. Os parênteses são utilizados para representar as operações adiadas.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417D562-7435-4A8F-BC70-F305E630D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464" y="3286711"/>
            <a:ext cx="8561087" cy="1707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/>
              <a:t>“(”               indica que a instrução anterior deve ser adiada;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2142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/>
              <a:t>“)”                indica que a operação anteriormente adiada deve agora ser executada.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858D379D-0C70-4B32-9EE2-DC6CC938FB2A}"/>
              </a:ext>
            </a:extLst>
          </p:cNvPr>
          <p:cNvSpPr/>
          <p:nvPr/>
        </p:nvSpPr>
        <p:spPr>
          <a:xfrm>
            <a:off x="1613678" y="3404032"/>
            <a:ext cx="771943" cy="268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B25FBCEC-7256-4EB7-A887-EA4E6E810407}"/>
              </a:ext>
            </a:extLst>
          </p:cNvPr>
          <p:cNvSpPr/>
          <p:nvPr/>
        </p:nvSpPr>
        <p:spPr>
          <a:xfrm>
            <a:off x="1651085" y="4009344"/>
            <a:ext cx="771943" cy="2686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47139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aixaDeTexto 1">
            <a:extLst>
              <a:ext uri="{FF2B5EF4-FFF2-40B4-BE49-F238E27FC236}">
                <a16:creationId xmlns:a16="http://schemas.microsoft.com/office/drawing/2014/main" id="{EDA5BD9A-D7FC-4D04-BF85-56BED187B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7" y="741337"/>
            <a:ext cx="9178302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 b="1"/>
              <a:t>Exemplo 7:</a:t>
            </a:r>
            <a:r>
              <a:rPr lang="pt-BR" altLang="pt-BR" sz="2142"/>
              <a:t> Dada a equação lógica (1), implemente, em Ladder e em Lista de Instruções</a:t>
            </a:r>
            <a:r>
              <a:rPr lang="pt-BR" altLang="pt-BR" sz="1928"/>
              <a:t>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787AFBDE-FE92-4428-80DB-1F615B4CE252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42490" y="1612060"/>
            <a:ext cx="2570367" cy="551886"/>
          </a:xfrm>
          <a:prstGeom prst="rect">
            <a:avLst/>
          </a:prstGeom>
          <a:blipFill>
            <a:blip r:embed="rId3"/>
            <a:stretch>
              <a:fillRect t="-169048" r="-35878" b="-248810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45060" name="CaixaDeTexto 3">
            <a:extLst>
              <a:ext uri="{FF2B5EF4-FFF2-40B4-BE49-F238E27FC236}">
                <a16:creationId xmlns:a16="http://schemas.microsoft.com/office/drawing/2014/main" id="{4D9C85F0-5303-4C80-8819-830C45122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4322" y="1744524"/>
            <a:ext cx="540700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(1)</a:t>
            </a:r>
            <a:endParaRPr lang="pt-BR" altLang="pt-BR" sz="1928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EE51C286-C9AD-4977-A413-BC22EE022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67" y="2836126"/>
            <a:ext cx="2366839" cy="3779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484BEA8-9030-4434-94D5-FB2BDFE11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79" y="2814023"/>
            <a:ext cx="5532826" cy="2390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4F48FD2E-7207-4941-91AB-99382556C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4328" y="2407647"/>
            <a:ext cx="3470344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/>
              <a:t>Solução: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925A4A4-6671-439E-AF4A-76B213B28627}"/>
              </a:ext>
            </a:extLst>
          </p:cNvPr>
          <p:cNvSpPr/>
          <p:nvPr/>
        </p:nvSpPr>
        <p:spPr>
          <a:xfrm>
            <a:off x="804328" y="4366410"/>
            <a:ext cx="1581293" cy="15421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928"/>
          </a:p>
        </p:txBody>
      </p:sp>
      <p:pic>
        <p:nvPicPr>
          <p:cNvPr id="12" name="Áudio 11">
            <a:hlinkClick r:id="" action="ppaction://media"/>
            <a:extLst>
              <a:ext uri="{FF2B5EF4-FFF2-40B4-BE49-F238E27FC236}">
                <a16:creationId xmlns:a16="http://schemas.microsoft.com/office/drawing/2014/main" id="{6642E812-E99D-4F58-A5C1-93A0E4861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009" y="6537713"/>
            <a:ext cx="652921" cy="65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53651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aixaDeTexto 1">
            <a:extLst>
              <a:ext uri="{FF2B5EF4-FFF2-40B4-BE49-F238E27FC236}">
                <a16:creationId xmlns:a16="http://schemas.microsoft.com/office/drawing/2014/main" id="{18521926-4902-4E1B-9E06-5F9553EFF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819552"/>
            <a:ext cx="6093930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142"/>
              <a:t>Exercicios Propostos:</a:t>
            </a:r>
            <a:endParaRPr lang="pt-BR" altLang="pt-BR" sz="2142"/>
          </a:p>
        </p:txBody>
      </p:sp>
      <p:sp>
        <p:nvSpPr>
          <p:cNvPr id="46083" name="CaixaDeTexto 2">
            <a:extLst>
              <a:ext uri="{FF2B5EF4-FFF2-40B4-BE49-F238E27FC236}">
                <a16:creationId xmlns:a16="http://schemas.microsoft.com/office/drawing/2014/main" id="{5A86CBD3-7A13-42AE-970F-BCFC25E9B2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1589796"/>
            <a:ext cx="917830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06067" indent="-306067" algn="ctr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altLang="pt-BR" sz="1928" dirty="0" err="1"/>
              <a:t>Implemente</a:t>
            </a:r>
            <a:r>
              <a:rPr lang="en-US" altLang="pt-BR" sz="1928" dirty="0"/>
              <a:t> as </a:t>
            </a:r>
            <a:r>
              <a:rPr lang="en-US" altLang="pt-BR" sz="1928" dirty="0" err="1"/>
              <a:t>seguintes</a:t>
            </a:r>
            <a:r>
              <a:rPr lang="en-US" altLang="pt-BR" sz="1928" dirty="0"/>
              <a:t> </a:t>
            </a:r>
            <a:r>
              <a:rPr lang="en-US" altLang="pt-BR" sz="1928" dirty="0" err="1"/>
              <a:t>equações</a:t>
            </a:r>
            <a:r>
              <a:rPr lang="en-US" altLang="pt-BR" sz="1928" dirty="0"/>
              <a:t> </a:t>
            </a:r>
            <a:r>
              <a:rPr lang="en-US" altLang="pt-BR" sz="1928" dirty="0" err="1"/>
              <a:t>lógicas</a:t>
            </a:r>
            <a:r>
              <a:rPr lang="en-US" altLang="pt-BR" sz="1928" dirty="0"/>
              <a:t> </a:t>
            </a:r>
            <a:r>
              <a:rPr lang="en-US" altLang="pt-BR" sz="1928" dirty="0" err="1"/>
              <a:t>em</a:t>
            </a:r>
            <a:r>
              <a:rPr lang="en-US" altLang="pt-BR" sz="1928" dirty="0"/>
              <a:t> </a:t>
            </a:r>
            <a:r>
              <a:rPr lang="en-US" altLang="pt-BR" sz="1928" dirty="0" err="1"/>
              <a:t>lista</a:t>
            </a:r>
            <a:r>
              <a:rPr lang="en-US" altLang="pt-BR" sz="1928" dirty="0"/>
              <a:t> de </a:t>
            </a:r>
            <a:r>
              <a:rPr lang="en-US" altLang="pt-BR" sz="1928" dirty="0" err="1"/>
              <a:t>instruções</a:t>
            </a:r>
            <a:r>
              <a:rPr lang="en-US" altLang="pt-BR" sz="1928" dirty="0"/>
              <a:t>:</a:t>
            </a:r>
            <a:endParaRPr lang="pt-BR" altLang="pt-BR" sz="1928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AFBDCA14-BD6D-4B32-8862-59C99D4BC537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51852" y="2323718"/>
            <a:ext cx="2937169" cy="439051"/>
          </a:xfrm>
          <a:prstGeom prst="rect">
            <a:avLst/>
          </a:prstGeom>
          <a:blipFill>
            <a:blip r:embed="rId2"/>
            <a:stretch>
              <a:fillRect t="-152239" r="-22667" b="-229851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733E41EA-91E3-4FA2-A1F1-350E30C6B6FD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51852" y="3205099"/>
            <a:ext cx="2816161" cy="439051"/>
          </a:xfrm>
          <a:prstGeom prst="rect">
            <a:avLst/>
          </a:prstGeom>
          <a:blipFill>
            <a:blip r:embed="rId3"/>
            <a:stretch>
              <a:fillRect t="-152239" r="-23611" b="-229851"/>
            </a:stretch>
          </a:blipFill>
        </p:spPr>
        <p:txBody>
          <a:bodyPr/>
          <a:lstStyle/>
          <a:p>
            <a:pPr>
              <a:defRPr/>
            </a:pPr>
            <a:r>
              <a:rPr lang="pt-BR" sz="1928">
                <a:noFill/>
              </a:rPr>
              <a:t> </a:t>
            </a:r>
          </a:p>
        </p:txBody>
      </p:sp>
      <p:sp>
        <p:nvSpPr>
          <p:cNvPr id="46086" name="CaixaDeTexto 5">
            <a:extLst>
              <a:ext uri="{FF2B5EF4-FFF2-40B4-BE49-F238E27FC236}">
                <a16:creationId xmlns:a16="http://schemas.microsoft.com/office/drawing/2014/main" id="{733D7CD3-CB2C-4DF7-B0D3-64EAB7D58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2361739"/>
            <a:ext cx="49479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 dirty="0"/>
              <a:t>a)</a:t>
            </a:r>
            <a:endParaRPr lang="pt-BR" altLang="pt-BR" sz="1928" dirty="0"/>
          </a:p>
        </p:txBody>
      </p:sp>
      <p:sp>
        <p:nvSpPr>
          <p:cNvPr id="46087" name="CaixaDeTexto 6">
            <a:extLst>
              <a:ext uri="{FF2B5EF4-FFF2-40B4-BE49-F238E27FC236}">
                <a16:creationId xmlns:a16="http://schemas.microsoft.com/office/drawing/2014/main" id="{438E3DBE-71C2-4158-85C4-9BFFFA698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492" y="3276509"/>
            <a:ext cx="494792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1928"/>
              <a:t>b)</a:t>
            </a:r>
            <a:endParaRPr lang="pt-BR" altLang="pt-BR" sz="1928"/>
          </a:p>
        </p:txBody>
      </p:sp>
    </p:spTree>
    <p:extLst>
      <p:ext uri="{BB962C8B-B14F-4D97-AF65-F5344CB8AC3E}">
        <p14:creationId xmlns:p14="http://schemas.microsoft.com/office/powerpoint/2010/main" val="14371701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aixaDeTexto 1">
            <a:extLst>
              <a:ext uri="{FF2B5EF4-FFF2-40B4-BE49-F238E27FC236}">
                <a16:creationId xmlns:a16="http://schemas.microsoft.com/office/drawing/2014/main" id="{11AC2C71-6166-46B2-BAAD-306AC0930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026" y="741338"/>
            <a:ext cx="8715817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 b="1" dirty="0"/>
              <a:t>Mnemônicos de alguns fabricantes</a:t>
            </a:r>
            <a:endParaRPr lang="pt-BR" altLang="pt-BR" sz="1928" b="1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9F8CC59-B860-4F7C-A88F-EDA3E349D2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1287140"/>
            <a:ext cx="8947060" cy="272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Antes do surgimento IEC 61131-3, cada fabricante utilizava seu próprio conjunto de mnemônicos. Embora muito parecidos entre si, eram diferentes de um fabricante para outro. Assim, antes de implementar um programa em linguagem de I. L em uma aplicação real, deve-se realizar um estudo detalhado do manual do fabricante para determinar os mnemônicos equivalentes à norma IEC 61131-3. A título de exemplo, na tabela 2 são fornecidos os mnemônicos de alguns fabricantes.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EE4228F-5352-42D0-9007-A3DAD3D17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303" y="4140269"/>
            <a:ext cx="5724961" cy="289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43130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1">
            <a:extLst>
              <a:ext uri="{FF2B5EF4-FFF2-40B4-BE49-F238E27FC236}">
                <a16:creationId xmlns:a16="http://schemas.microsoft.com/office/drawing/2014/main" id="{2A7D9CC5-299B-47C3-B92C-CC664CEC57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819552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Linguagem em Lista de Instruções (IL)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74D5729-0206-47A0-8E6F-570EE7B53E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1676511"/>
            <a:ext cx="9100088" cy="1410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 dirty="0"/>
              <a:t>A linguagem de programação em Lista de Instruções, ou Instruction List (IL) é uma linguagem de programação textual de baixo nível semelhante ao </a:t>
            </a:r>
            <a:r>
              <a:rPr lang="pt-BR" altLang="pt-BR" sz="2142" dirty="0" err="1"/>
              <a:t>assembly</a:t>
            </a:r>
            <a:r>
              <a:rPr lang="pt-BR" altLang="pt-BR" sz="2142" dirty="0"/>
              <a:t>. Muito utilizada para resolver problemas simples e pequenos.</a:t>
            </a:r>
            <a:endParaRPr lang="pt-BR" altLang="pt-BR" sz="1928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9452936F-75D8-4FC5-A287-F981351E4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3672681"/>
            <a:ext cx="8947060" cy="174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Como o próprio nome diz, o programa se resume a uma listagem de comandos que o CLP executa um atrás do outro. Sendo uma linguagem menos amigável e pouco flexível é também utilizada para produzir códigos otimizados em programas, ou trechos onde a performance da execução é crítica.</a:t>
            </a:r>
            <a:endParaRPr lang="pt-BR" altLang="pt-BR" sz="1928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12646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aixaDeTexto 1">
            <a:extLst>
              <a:ext uri="{FF2B5EF4-FFF2-40B4-BE49-F238E27FC236}">
                <a16:creationId xmlns:a16="http://schemas.microsoft.com/office/drawing/2014/main" id="{CDA95838-E988-4D63-AA98-62CF8F5DCB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698830"/>
            <a:ext cx="5706258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 b="1" dirty="0"/>
              <a:t>Temporizadores</a:t>
            </a:r>
          </a:p>
        </p:txBody>
      </p:sp>
      <p:sp>
        <p:nvSpPr>
          <p:cNvPr id="48131" name="CaixaDeTexto 4">
            <a:extLst>
              <a:ext uri="{FF2B5EF4-FFF2-40B4-BE49-F238E27FC236}">
                <a16:creationId xmlns:a16="http://schemas.microsoft.com/office/drawing/2014/main" id="{4B8114B9-E280-4290-B43B-65CDAD0F2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805" y="1436767"/>
            <a:ext cx="8715817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Implementação de um temporizador TON no CLP que segue a norma IEC 61131-3.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E3118E8-0459-49FD-A17F-0D12EDBA0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949" y="2776615"/>
            <a:ext cx="3123480" cy="314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41B18BC4-5623-4241-8EC9-9F6606F2C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438" y="3113278"/>
            <a:ext cx="4735379" cy="2467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Áudio 1">
            <a:hlinkClick r:id="" action="ppaction://media"/>
            <a:extLst>
              <a:ext uri="{FF2B5EF4-FFF2-40B4-BE49-F238E27FC236}">
                <a16:creationId xmlns:a16="http://schemas.microsoft.com/office/drawing/2014/main" id="{A25F2089-95CF-44ED-A4AE-5AF99051AD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8009" y="6537713"/>
            <a:ext cx="652921" cy="652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44195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aixaDeTexto 1">
            <a:extLst>
              <a:ext uri="{FF2B5EF4-FFF2-40B4-BE49-F238E27FC236}">
                <a16:creationId xmlns:a16="http://schemas.microsoft.com/office/drawing/2014/main" id="{3977E90E-101E-4BB6-A174-64E263ED3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819552"/>
            <a:ext cx="7097116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142" b="1" dirty="0"/>
              <a:t>Contadores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01DCA57-C0F5-4A32-B5ED-349DEFE3F6E6}"/>
              </a:ext>
            </a:extLst>
          </p:cNvPr>
          <p:cNvSpPr txBox="1"/>
          <p:nvPr/>
        </p:nvSpPr>
        <p:spPr>
          <a:xfrm>
            <a:off x="841734" y="1933259"/>
            <a:ext cx="8870546" cy="33887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Os blocos podem ser chamados de várias maneiras e os fabricantes têm alguma liberdade de implementação.</a:t>
            </a:r>
          </a:p>
          <a:p>
            <a:pPr algn="just">
              <a:defRPr/>
            </a:pPr>
            <a:endParaRPr lang="pt-BR" sz="2142" dirty="0"/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Pela norma IEC 61131-3 as funções podem ser chamadas diretamente, sem a necessidade de um operador que as preceda.</a:t>
            </a:r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endParaRPr lang="en-US" sz="2142" dirty="0"/>
          </a:p>
          <a:p>
            <a:pPr algn="just">
              <a:defRPr/>
            </a:pPr>
            <a:endParaRPr lang="pt-BR" sz="2142" dirty="0"/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 De fato, o nome da função pode ser considerado um operador. Os parâmetros passados são: o endereço do contador, o contato que está ligado à entrada reset e o valor de PV.</a:t>
            </a:r>
            <a:endParaRPr lang="pt-BR" sz="1928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8023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aixaDeTexto 1">
            <a:extLst>
              <a:ext uri="{FF2B5EF4-FFF2-40B4-BE49-F238E27FC236}">
                <a16:creationId xmlns:a16="http://schemas.microsoft.com/office/drawing/2014/main" id="{6F3AD633-C914-47DE-A91E-D933D902A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5" y="819552"/>
            <a:ext cx="7097116" cy="42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142"/>
              <a:t>9 – Contadores</a:t>
            </a:r>
          </a:p>
        </p:txBody>
      </p:sp>
      <p:sp>
        <p:nvSpPr>
          <p:cNvPr id="50179" name="CaixaDeTexto 2">
            <a:extLst>
              <a:ext uri="{FF2B5EF4-FFF2-40B4-BE49-F238E27FC236}">
                <a16:creationId xmlns:a16="http://schemas.microsoft.com/office/drawing/2014/main" id="{1077AB84-8691-414F-8F1A-291E27439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734" y="1436767"/>
            <a:ext cx="8870546" cy="75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Font typeface="Wingdings" panose="05000000000000000000" pitchFamily="2" charset="2"/>
              <a:buChar char="v"/>
            </a:pPr>
            <a:r>
              <a:rPr lang="pt-BR" altLang="pt-BR" sz="2142"/>
              <a:t>Implementação de um contador crescente em um CLP que segue a norma IEC 61131-3.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E934163-C611-4341-A535-1674491AB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35" y="2482461"/>
            <a:ext cx="3007858" cy="40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B0970BB-A249-4C23-9F1A-EF8141FCF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832" y="2513067"/>
            <a:ext cx="4048451" cy="351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28574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66;p14">
            <a:extLst>
              <a:ext uri="{FF2B5EF4-FFF2-40B4-BE49-F238E27FC236}">
                <a16:creationId xmlns:a16="http://schemas.microsoft.com/office/drawing/2014/main" id="{18DF7F8A-8E8A-4323-9E14-5397962E84AA}"/>
              </a:ext>
            </a:extLst>
          </p:cNvPr>
          <p:cNvSpPr txBox="1"/>
          <p:nvPr/>
        </p:nvSpPr>
        <p:spPr>
          <a:xfrm>
            <a:off x="4742162" y="1344313"/>
            <a:ext cx="5188417" cy="3326430"/>
          </a:xfrm>
          <a:prstGeom prst="rect">
            <a:avLst/>
          </a:prstGeom>
        </p:spPr>
        <p:txBody>
          <a:bodyPr spcFirstLastPara="1" vert="horz" lIns="104775" tIns="52388" rIns="104775" bIns="52388" rtlCol="0" anchorCtr="0">
            <a:normAutofit/>
          </a:bodyPr>
          <a:lstStyle/>
          <a:p>
            <a:pPr marL="523860">
              <a:lnSpc>
                <a:spcPct val="150000"/>
              </a:lnSpc>
              <a:spcBef>
                <a:spcPts val="1146"/>
              </a:spcBef>
              <a:buClr>
                <a:schemeClr val="accent1"/>
              </a:buClr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F7670E3-859E-40BC-BCCB-20ACFDD19EC6}"/>
              </a:ext>
            </a:extLst>
          </p:cNvPr>
          <p:cNvSpPr/>
          <p:nvPr/>
        </p:nvSpPr>
        <p:spPr>
          <a:xfrm>
            <a:off x="0" y="0"/>
            <a:ext cx="4126880" cy="734536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310A3D0B-7BCA-42F3-84E8-7E199DA7A6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385701"/>
            <a:ext cx="1888444" cy="959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E936DE16-68F8-4B27-8505-BEAD1647AC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52" y="1726356"/>
            <a:ext cx="3686175" cy="3381375"/>
          </a:xfrm>
          <a:prstGeom prst="rect">
            <a:avLst/>
          </a:prstGeom>
        </p:spPr>
      </p:pic>
      <p:sp>
        <p:nvSpPr>
          <p:cNvPr id="19" name="Google Shape;67;p14">
            <a:extLst>
              <a:ext uri="{FF2B5EF4-FFF2-40B4-BE49-F238E27FC236}">
                <a16:creationId xmlns:a16="http://schemas.microsoft.com/office/drawing/2014/main" id="{E9347E8C-FBB2-4414-B3B4-B1D41B8FF76D}"/>
              </a:ext>
            </a:extLst>
          </p:cNvPr>
          <p:cNvSpPr txBox="1"/>
          <p:nvPr/>
        </p:nvSpPr>
        <p:spPr>
          <a:xfrm>
            <a:off x="452636" y="625591"/>
            <a:ext cx="3981885" cy="1100765"/>
          </a:xfrm>
          <a:prstGeom prst="rect">
            <a:avLst/>
          </a:prstGeom>
        </p:spPr>
        <p:txBody>
          <a:bodyPr spcFirstLastPara="1" vert="horz" lIns="104775" tIns="52388" rIns="104775" bIns="52388" rtlCol="0" anchor="t" anchorCtr="0">
            <a:normAutofit/>
          </a:bodyPr>
          <a:lstStyle/>
          <a:p>
            <a:pPr>
              <a:spcBef>
                <a:spcPct val="0"/>
              </a:spcBef>
              <a:spcAft>
                <a:spcPts val="687"/>
              </a:spcAft>
            </a:pP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Conclusões</a:t>
            </a:r>
          </a:p>
          <a:p>
            <a:pPr>
              <a:spcBef>
                <a:spcPct val="0"/>
              </a:spcBef>
              <a:spcAft>
                <a:spcPts val="687"/>
              </a:spcAft>
            </a:pPr>
            <a:endParaRPr lang="en-US" sz="2292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CaixaDeTexto 4">
            <a:extLst>
              <a:ext uri="{FF2B5EF4-FFF2-40B4-BE49-F238E27FC236}">
                <a16:creationId xmlns:a16="http://schemas.microsoft.com/office/drawing/2014/main" id="{7F6B0CB2-08FD-4C44-974A-312181375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168" y="319571"/>
            <a:ext cx="287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000" b="1" dirty="0"/>
              <a:t>Referência</a:t>
            </a:r>
            <a:endParaRPr lang="pt-BR" altLang="pt-BR" sz="2000" b="1" dirty="0"/>
          </a:p>
        </p:txBody>
      </p:sp>
      <p:sp>
        <p:nvSpPr>
          <p:cNvPr id="14" name="CaixaDeTexto 1">
            <a:extLst>
              <a:ext uri="{FF2B5EF4-FFF2-40B4-BE49-F238E27FC236}">
                <a16:creationId xmlns:a16="http://schemas.microsoft.com/office/drawing/2014/main" id="{2200B140-21F4-402A-A6EE-FA817172D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4521" y="3417043"/>
            <a:ext cx="5809491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/>
              <a:t>http://professorcesarcosta.com.br/upload/imagens_upload/Apostila_do_Curso_Clp-1.pdf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ECCECCF6-00B8-4F50-B61B-076D2526AE7E}"/>
              </a:ext>
            </a:extLst>
          </p:cNvPr>
          <p:cNvSpPr txBox="1"/>
          <p:nvPr/>
        </p:nvSpPr>
        <p:spPr>
          <a:xfrm>
            <a:off x="4200561" y="982020"/>
            <a:ext cx="592817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800" dirty="0">
                <a:hlinkClick r:id="rId5"/>
              </a:rPr>
              <a:t>http://professorcesarcosta.com.br/upload/imagens_upload/Apostila%20-%20CLP%20-%20Lista%20de%20instru%C3%A7%C3%B5es.pdf</a:t>
            </a:r>
            <a:endParaRPr lang="pt-BR" altLang="pt-BR" sz="1800" dirty="0"/>
          </a:p>
        </p:txBody>
      </p:sp>
      <p:sp>
        <p:nvSpPr>
          <p:cNvPr id="17" name="CaixaDeTexto 8">
            <a:extLst>
              <a:ext uri="{FF2B5EF4-FFF2-40B4-BE49-F238E27FC236}">
                <a16:creationId xmlns:a16="http://schemas.microsoft.com/office/drawing/2014/main" id="{DBD295C4-C871-4338-B745-90ABE5AFC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4521" y="2296683"/>
            <a:ext cx="5559668" cy="982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928" dirty="0">
                <a:hlinkClick r:id="rId6"/>
              </a:rPr>
              <a:t>http://professorcesarcosta.com.br/upload/imagens_upload/Apostila%20Codesys%20Avancada.pdf</a:t>
            </a:r>
            <a:endParaRPr lang="pt-BR" altLang="pt-BR" sz="1928" dirty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7484CC0D-EB41-C072-BA21-C6BD36A17158}"/>
              </a:ext>
            </a:extLst>
          </p:cNvPr>
          <p:cNvSpPr txBox="1"/>
          <p:nvPr/>
        </p:nvSpPr>
        <p:spPr>
          <a:xfrm>
            <a:off x="4654873" y="4923065"/>
            <a:ext cx="5822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http://professorcesarcosta.com.br/disciplinas/cosed</a:t>
            </a:r>
          </a:p>
        </p:txBody>
      </p:sp>
    </p:spTree>
    <p:extLst>
      <p:ext uri="{BB962C8B-B14F-4D97-AF65-F5344CB8AC3E}">
        <p14:creationId xmlns:p14="http://schemas.microsoft.com/office/powerpoint/2010/main" val="355186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aixaDeTexto 1">
            <a:extLst>
              <a:ext uri="{FF2B5EF4-FFF2-40B4-BE49-F238E27FC236}">
                <a16:creationId xmlns:a16="http://schemas.microsoft.com/office/drawing/2014/main" id="{217C73E8-BE6A-4B88-995F-0C00CCC54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819552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Linguagem em Lista de Instruções (IL)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CB8C5F2-2389-4844-A63F-6BAAC961447B}"/>
              </a:ext>
            </a:extLst>
          </p:cNvPr>
          <p:cNvSpPr txBox="1"/>
          <p:nvPr/>
        </p:nvSpPr>
        <p:spPr>
          <a:xfrm>
            <a:off x="688706" y="1821038"/>
            <a:ext cx="9100088" cy="718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q"/>
              <a:defRPr/>
            </a:pPr>
            <a:r>
              <a:rPr lang="pt-BR" sz="2142" dirty="0"/>
              <a:t>Esta linguagem é a preferida por quem vem do setor de Informática.</a:t>
            </a:r>
          </a:p>
          <a:p>
            <a:pPr>
              <a:defRPr/>
            </a:pPr>
            <a:endParaRPr lang="pt-BR" sz="1928" dirty="0"/>
          </a:p>
        </p:txBody>
      </p:sp>
      <p:pic>
        <p:nvPicPr>
          <p:cNvPr id="12292" name="Imagem 6">
            <a:extLst>
              <a:ext uri="{FF2B5EF4-FFF2-40B4-BE49-F238E27FC236}">
                <a16:creationId xmlns:a16="http://schemas.microsoft.com/office/drawing/2014/main" id="{22ECEBBA-FCEA-4856-8741-49FC99A31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49" y="3286710"/>
            <a:ext cx="6207851" cy="3046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A7952D3-09F8-4C0D-B712-D27C91C9D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221" y="2547073"/>
            <a:ext cx="7250145" cy="389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v"/>
            </a:pPr>
            <a:r>
              <a:rPr lang="pt-BR" altLang="pt-BR" sz="1928" dirty="0"/>
              <a:t>Exemplo de programa em IL (Instruction List)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7946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">
            <a:extLst>
              <a:ext uri="{FF2B5EF4-FFF2-40B4-BE49-F238E27FC236}">
                <a16:creationId xmlns:a16="http://schemas.microsoft.com/office/drawing/2014/main" id="{3BB259AD-E53C-44F5-9424-348DDD1BD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819552"/>
            <a:ext cx="9100088" cy="850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999" b="1" i="1"/>
              <a:t>Linguagem em Lista de Instruções (IL)</a:t>
            </a:r>
            <a:endParaRPr lang="pt-BR" altLang="pt-BR" sz="2999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928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67CA396-D1ED-4838-811F-3A5512662E67}"/>
              </a:ext>
            </a:extLst>
          </p:cNvPr>
          <p:cNvSpPr txBox="1"/>
          <p:nvPr/>
        </p:nvSpPr>
        <p:spPr>
          <a:xfrm>
            <a:off x="697208" y="1640805"/>
            <a:ext cx="9100088" cy="718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q"/>
              <a:defRPr/>
            </a:pPr>
            <a:r>
              <a:rPr lang="pt-BR" sz="2142" dirty="0"/>
              <a:t>Exemplo de um programa em Ladder.</a:t>
            </a:r>
          </a:p>
          <a:p>
            <a:pPr>
              <a:defRPr/>
            </a:pPr>
            <a:endParaRPr lang="pt-BR" sz="1928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811AF72B-8EC2-461A-A4EB-43E349804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12" y="2365139"/>
            <a:ext cx="5412103" cy="1890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2BBE40C-0709-4F8C-911B-BEAEE339ED79}"/>
              </a:ext>
            </a:extLst>
          </p:cNvPr>
          <p:cNvSpPr txBox="1"/>
          <p:nvPr/>
        </p:nvSpPr>
        <p:spPr>
          <a:xfrm>
            <a:off x="894445" y="4621457"/>
            <a:ext cx="9100088" cy="718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>
              <a:buFont typeface="Wingdings" panose="05000000000000000000" pitchFamily="2" charset="2"/>
              <a:buChar char="q"/>
              <a:defRPr/>
            </a:pPr>
            <a:r>
              <a:rPr lang="pt-BR" sz="2142" dirty="0"/>
              <a:t>Seu equivalente em Lista de Instruções.</a:t>
            </a:r>
          </a:p>
          <a:p>
            <a:pPr>
              <a:defRPr/>
            </a:pPr>
            <a:endParaRPr lang="pt-BR" sz="1928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2C0B60C-07CF-4E10-B2AE-A55D2F6C33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678" y="5345792"/>
            <a:ext cx="7324959" cy="771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818862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aixaDeTexto 1">
            <a:extLst>
              <a:ext uri="{FF2B5EF4-FFF2-40B4-BE49-F238E27FC236}">
                <a16:creationId xmlns:a16="http://schemas.microsoft.com/office/drawing/2014/main" id="{A4882860-7CE1-4553-88B2-C8DDD213A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896066"/>
            <a:ext cx="886884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999" b="1" dirty="0"/>
              <a:t>Introdução</a:t>
            </a:r>
            <a:endParaRPr lang="pt-BR" altLang="pt-BR" sz="2999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DFFB993-935B-43F7-95BD-3E7185ECB236}"/>
              </a:ext>
            </a:extLst>
          </p:cNvPr>
          <p:cNvSpPr txBox="1"/>
          <p:nvPr/>
        </p:nvSpPr>
        <p:spPr>
          <a:xfrm>
            <a:off x="688706" y="1899252"/>
            <a:ext cx="9100088" cy="3718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A linguagem de Lista de Instruções (IL), também comumente referenciada pelo nome original da língua inglesa, Instruction List (IL), define mnemônicos como na linguagem </a:t>
            </a:r>
            <a:r>
              <a:rPr lang="pt-BR" sz="2142" dirty="0" err="1"/>
              <a:t>assembly</a:t>
            </a:r>
            <a:r>
              <a:rPr lang="pt-BR" sz="2142" dirty="0"/>
              <a:t>, utilizada nos microprocessadores e microcontroladores.</a:t>
            </a:r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endParaRPr lang="pt-BR" sz="2142" dirty="0"/>
          </a:p>
          <a:p>
            <a:pPr algn="just">
              <a:defRPr/>
            </a:pPr>
            <a:endParaRPr lang="pt-BR" sz="2142" dirty="0"/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 Os mnemônicos representam operações lógicas booleanas, comparações e comandos de transferência de dados.</a:t>
            </a:r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endParaRPr lang="pt-BR" sz="2142" dirty="0"/>
          </a:p>
          <a:p>
            <a:pPr algn="just">
              <a:defRPr/>
            </a:pPr>
            <a:endParaRPr lang="pt-BR" sz="2142" dirty="0"/>
          </a:p>
          <a:p>
            <a:pPr marL="367280" indent="-367280" algn="just">
              <a:buFont typeface="Wingdings" panose="05000000000000000000" pitchFamily="2" charset="2"/>
              <a:buChar char="v"/>
              <a:defRPr/>
            </a:pPr>
            <a:r>
              <a:rPr lang="pt-BR" sz="2142" dirty="0"/>
              <a:t>Por exemplo: LD, LDN, AND, OR, GE, MOVE, etc.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033855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aixaDeTexto 1">
            <a:extLst>
              <a:ext uri="{FF2B5EF4-FFF2-40B4-BE49-F238E27FC236}">
                <a16:creationId xmlns:a16="http://schemas.microsoft.com/office/drawing/2014/main" id="{E2FD1520-325E-4B18-8E17-1494A4D1E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896066"/>
            <a:ext cx="886884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999" b="1" dirty="0"/>
              <a:t>Introdução</a:t>
            </a:r>
            <a:endParaRPr lang="pt-BR" altLang="pt-BR" sz="2999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6F028919-81E6-4A8C-98CB-1681622885A3}"/>
              </a:ext>
            </a:extLst>
          </p:cNvPr>
          <p:cNvSpPr/>
          <p:nvPr/>
        </p:nvSpPr>
        <p:spPr>
          <a:xfrm>
            <a:off x="688707" y="2030176"/>
            <a:ext cx="9178302" cy="359098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7280" indent="-367280" algn="just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v"/>
              <a:defRPr/>
            </a:pPr>
            <a:r>
              <a:rPr lang="pt-BR" sz="2142" dirty="0">
                <a:ea typeface="Times New Roman" panose="02020603050405020304" pitchFamily="18" charset="0"/>
                <a:cs typeface="Times New Roman" panose="02020603050405020304" pitchFamily="18" charset="0"/>
              </a:rPr>
              <a:t>Em relação as demais linguagens, apresenta as seguintes características:</a:t>
            </a:r>
          </a:p>
          <a:p>
            <a:pPr algn="just">
              <a:lnSpc>
                <a:spcPct val="107000"/>
              </a:lnSpc>
              <a:spcAft>
                <a:spcPts val="857"/>
              </a:spcAft>
              <a:defRPr/>
            </a:pPr>
            <a:endParaRPr lang="pt-BR" sz="2142" dirty="0"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67280" indent="-367280" algn="just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r>
              <a:rPr lang="pt-BR" sz="2142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Vantagens</a:t>
            </a:r>
          </a:p>
          <a:p>
            <a:pPr marL="367280" indent="-367280" algn="just">
              <a:lnSpc>
                <a:spcPct val="107000"/>
              </a:lnSpc>
              <a:spcAft>
                <a:spcPts val="857"/>
              </a:spcAft>
              <a:buFont typeface="Wingdings" panose="05000000000000000000" pitchFamily="2" charset="2"/>
              <a:buChar char="q"/>
              <a:defRPr/>
            </a:pPr>
            <a:endParaRPr lang="pt-BR" sz="2142" dirty="0"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67280" indent="-367280" algn="just">
              <a:lnSpc>
                <a:spcPct val="107000"/>
              </a:lnSpc>
              <a:spcAft>
                <a:spcPts val="857"/>
              </a:spcAft>
              <a:buSzPts val="1000"/>
              <a:buFont typeface="Wingdings" panose="05000000000000000000" pitchFamily="2" charset="2"/>
              <a:buChar char="§"/>
              <a:tabLst>
                <a:tab pos="489707" algn="l"/>
              </a:tabLst>
              <a:defRPr/>
            </a:pPr>
            <a:r>
              <a:rPr lang="pt-BR" sz="2142" dirty="0">
                <a:ea typeface="Times New Roman" panose="02020603050405020304" pitchFamily="18" charset="0"/>
                <a:cs typeface="Times New Roman" panose="02020603050405020304" pitchFamily="18" charset="0"/>
              </a:rPr>
              <a:t>Correspondência entre comandos da linguagem e as instruções </a:t>
            </a:r>
            <a:r>
              <a:rPr lang="pt-BR" sz="2142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assembly</a:t>
            </a:r>
            <a:r>
              <a:rPr lang="pt-BR" sz="2142" dirty="0">
                <a:ea typeface="Times New Roman" panose="02020603050405020304" pitchFamily="18" charset="0"/>
                <a:cs typeface="Times New Roman" panose="02020603050405020304" pitchFamily="18" charset="0"/>
              </a:rPr>
              <a:t> do CLP, facilitando a estimativa do tempo de execução do programa.</a:t>
            </a:r>
          </a:p>
          <a:p>
            <a:pPr algn="just">
              <a:lnSpc>
                <a:spcPct val="107000"/>
              </a:lnSpc>
              <a:spcAft>
                <a:spcPts val="857"/>
              </a:spcAft>
              <a:buSzPts val="1000"/>
              <a:tabLst>
                <a:tab pos="489707" algn="l"/>
              </a:tabLst>
              <a:defRPr/>
            </a:pPr>
            <a:endParaRPr lang="pt-BR" sz="2142" dirty="0"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marL="367280" indent="-367280" algn="just">
              <a:lnSpc>
                <a:spcPct val="107000"/>
              </a:lnSpc>
              <a:spcAft>
                <a:spcPts val="857"/>
              </a:spcAft>
              <a:buSzPts val="1000"/>
              <a:buFont typeface="Symbol" panose="05050102010706020507" pitchFamily="18" charset="2"/>
              <a:buChar char=""/>
              <a:tabLst>
                <a:tab pos="489707" algn="l"/>
              </a:tabLst>
              <a:defRPr/>
            </a:pPr>
            <a:r>
              <a:rPr lang="pt-BR" sz="2142" dirty="0">
                <a:ea typeface="Times New Roman" panose="02020603050405020304" pitchFamily="18" charset="0"/>
                <a:cs typeface="Times New Roman" panose="02020603050405020304" pitchFamily="18" charset="0"/>
              </a:rPr>
              <a:t>Documentação mais compacta do que a equivalente com relés.</a:t>
            </a:r>
            <a:endParaRPr lang="pt-BR" sz="2142" dirty="0"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1066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aixaDeTexto 1">
            <a:extLst>
              <a:ext uri="{FF2B5EF4-FFF2-40B4-BE49-F238E27FC236}">
                <a16:creationId xmlns:a16="http://schemas.microsoft.com/office/drawing/2014/main" id="{2AA20867-96BF-449B-B0BB-AFC0833D0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706" y="896066"/>
            <a:ext cx="8868845" cy="55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pt-BR" altLang="pt-BR" sz="2999" b="1" dirty="0"/>
              <a:t>Introdução</a:t>
            </a:r>
            <a:endParaRPr lang="pt-BR" altLang="pt-BR" sz="2999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3CE65A14-AA88-43FC-B6EF-BAADF62CBA0A}"/>
              </a:ext>
            </a:extLst>
          </p:cNvPr>
          <p:cNvSpPr txBox="1"/>
          <p:nvPr/>
        </p:nvSpPr>
        <p:spPr>
          <a:xfrm>
            <a:off x="841734" y="1975767"/>
            <a:ext cx="8870546" cy="33558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06067" indent="-306067">
              <a:buFont typeface="Wingdings" panose="05000000000000000000" pitchFamily="2" charset="2"/>
              <a:buChar char="q"/>
              <a:defRPr/>
            </a:pPr>
            <a:r>
              <a:rPr lang="pt-BR" sz="1928" b="1" dirty="0"/>
              <a:t>Desvantagens</a:t>
            </a:r>
          </a:p>
          <a:p>
            <a:pPr>
              <a:defRPr/>
            </a:pPr>
            <a:endParaRPr lang="pt-BR" sz="1928" b="1" dirty="0"/>
          </a:p>
          <a:p>
            <a:pPr>
              <a:defRPr/>
            </a:pPr>
            <a:endParaRPr lang="pt-BR" sz="1928" dirty="0"/>
          </a:p>
          <a:p>
            <a:pPr marL="306067" indent="-306067">
              <a:buFont typeface="Wingdings" panose="05000000000000000000" pitchFamily="2" charset="2"/>
              <a:buChar char="§"/>
              <a:defRPr/>
            </a:pPr>
            <a:r>
              <a:rPr lang="pt-BR" sz="1928" dirty="0"/>
              <a:t>Necessidade de familiarização do operador com álgebra booleana;</a:t>
            </a:r>
          </a:p>
          <a:p>
            <a:pPr>
              <a:defRPr/>
            </a:pPr>
            <a:endParaRPr lang="pt-BR" sz="1928" dirty="0"/>
          </a:p>
          <a:p>
            <a:pPr marL="306067" indent="-306067">
              <a:buFont typeface="Wingdings" panose="05000000000000000000" pitchFamily="2" charset="2"/>
              <a:buChar char="§"/>
              <a:defRPr/>
            </a:pPr>
            <a:r>
              <a:rPr lang="pt-BR" sz="1928" dirty="0"/>
              <a:t>Necessidade de uma certa noção de programação em </a:t>
            </a:r>
            <a:r>
              <a:rPr lang="pt-BR" sz="1928" dirty="0" err="1"/>
              <a:t>assembly</a:t>
            </a:r>
            <a:r>
              <a:rPr lang="pt-BR" sz="1928" dirty="0"/>
              <a:t>;</a:t>
            </a:r>
          </a:p>
          <a:p>
            <a:pPr>
              <a:defRPr/>
            </a:pPr>
            <a:endParaRPr lang="pt-BR" sz="1928" dirty="0"/>
          </a:p>
          <a:p>
            <a:pPr>
              <a:defRPr/>
            </a:pPr>
            <a:endParaRPr lang="pt-BR" sz="1928" dirty="0"/>
          </a:p>
          <a:p>
            <a:pPr marL="306067" indent="-306067">
              <a:buFont typeface="Wingdings" panose="05000000000000000000" pitchFamily="2" charset="2"/>
              <a:buChar char="§"/>
              <a:defRPr/>
            </a:pPr>
            <a:r>
              <a:rPr lang="pt-BR" sz="1928" dirty="0"/>
              <a:t>É normalmente difícil e trabalhoso realizar eventuais alterações no código já implementado.</a:t>
            </a:r>
          </a:p>
          <a:p>
            <a:pPr>
              <a:defRPr/>
            </a:pPr>
            <a:endParaRPr lang="pt-BR" sz="1928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76918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8.7|10.5|28.5|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2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1|7.9|4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5.7|3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7.7|4.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6|7.7|3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8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2|4.9|7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3.5|3.8|3.1|6.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14.1|2.8|3.1|4.2|3.3|3.5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0|1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2|15.4|11.1|1.4|2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24.5|2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8.1|1.1|0.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8|3.2|3.3|2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3.3|4.4|2.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2|18.2|8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5|1.4|5.1|1.4|7.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1.1|7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6|1.6|12.8|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5.9|16.7|1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5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|1.2|9.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2.6|14.3|1.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5|1.5|8.8|2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14.7|2.1|4.6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7|1|38.2|1.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39.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24.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6.8|10.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|2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23|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5.2|7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1.6|9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6|4.3|4.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4.5|4.6|1.5|1.9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1050</TotalTime>
  <Words>2042</Words>
  <Application>Microsoft Office PowerPoint</Application>
  <PresentationFormat>Personalizar</PresentationFormat>
  <Paragraphs>217</Paragraphs>
  <Slides>43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52" baseType="lpstr">
      <vt:lpstr>Arial</vt:lpstr>
      <vt:lpstr>Calibri</vt:lpstr>
      <vt:lpstr>Calibri Light</vt:lpstr>
      <vt:lpstr>Symbol</vt:lpstr>
      <vt:lpstr>Times New Roman</vt:lpstr>
      <vt:lpstr>Wingdings</vt:lpstr>
      <vt:lpstr>Yu Gothic Light</vt:lpstr>
      <vt:lpstr>Yu Mincho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Cesar da Costa</dc:creator>
  <cp:lastModifiedBy>aluno</cp:lastModifiedBy>
  <cp:revision>84</cp:revision>
  <dcterms:created xsi:type="dcterms:W3CDTF">2022-01-16T23:09:25Z</dcterms:created>
  <dcterms:modified xsi:type="dcterms:W3CDTF">2023-09-28T09:30:45Z</dcterms:modified>
</cp:coreProperties>
</file>